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77" r:id="rId2"/>
    <p:sldId id="256" r:id="rId3"/>
    <p:sldId id="284" r:id="rId4"/>
    <p:sldId id="258" r:id="rId5"/>
    <p:sldId id="257" r:id="rId6"/>
    <p:sldId id="268" r:id="rId7"/>
    <p:sldId id="272" r:id="rId8"/>
    <p:sldId id="280" r:id="rId9"/>
    <p:sldId id="279" r:id="rId10"/>
    <p:sldId id="282" r:id="rId11"/>
    <p:sldId id="281" r:id="rId12"/>
    <p:sldId id="259" r:id="rId13"/>
    <p:sldId id="260" r:id="rId14"/>
    <p:sldId id="283" r:id="rId15"/>
    <p:sldId id="261" r:id="rId16"/>
    <p:sldId id="264" r:id="rId17"/>
    <p:sldId id="276" r:id="rId18"/>
    <p:sldId id="266" r:id="rId19"/>
    <p:sldId id="262" r:id="rId20"/>
  </p:sldIdLst>
  <p:sldSz cx="12192000" cy="6858000"/>
  <p:notesSz cx="6858000" cy="9144000"/>
  <p:embeddedFontLst>
    <p:embeddedFont>
      <p:font typeface="Assistant" pitchFamily="2" charset="-79"/>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hFppRdSzXHfrjx6Y6eGwLn0efx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9E1"/>
    <a:srgbClr val="FFE544"/>
    <a:srgbClr val="003698"/>
    <a:srgbClr val="0138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1551" autoAdjust="0"/>
  </p:normalViewPr>
  <p:slideViewPr>
    <p:cSldViewPr snapToGrid="0">
      <p:cViewPr varScale="1">
        <p:scale>
          <a:sx n="68" d="100"/>
          <a:sy n="68" d="100"/>
        </p:scale>
        <p:origin x="217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קיימת תחרות גדולה בין חברות האשראי על ההטבות השונות שהן מציעות ללקוחות – כדוגמת קאשבאק, הנחות, מיילים ונקודות.</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951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בבדיקת מחיר הכרטיס – מצא שכרטיס מניו יורק למיאמי הלוך ושוב עולה כ140 דולר. מייק היה מאוד שמח להכיר את ג'ון ואנשים אחרים ולדעת שיוכל לרכוש מהם כרטיס טיסה נניח בכ-99 דולרים (חסכון של 40 דולר לכרטיס – 120 דולר לכל המשפחה). ג'ון היה שמח לרכוש למייק את כרטיסי הטיסה ולתרגם את הנקודות לכסף ולייצר שווי מההטבה.</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9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נוצר מצב של ווין ווין סיטואיישן</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8819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he-IL" dirty="0"/>
              <a:t>תכירו את בנפיטרייד – אפליקציה שמטרתה לייצר שווי מההטבות הלא מנוצלות שלכם.</a:t>
            </a:r>
            <a:endParaRPr dirty="0"/>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he-IL" dirty="0"/>
              <a:t>הרעיון שלנו הוא לייצר שוק הטבות – ממש מרקטפלייס שבו מוכרים מפרסמים מוצרים שהם יכולים להשיג, כגון כרטיסי טיסה, חדר בבית מלון, שוברים לדלק, שוברים לוולט ואפילו כרטיס לסרט ב20 שח בחמישי בצהריים.</a:t>
            </a:r>
          </a:p>
          <a:p>
            <a:pPr marL="0" lvl="0" indent="0" algn="l" rtl="0">
              <a:lnSpc>
                <a:spcPct val="100000"/>
              </a:lnSpc>
              <a:spcBef>
                <a:spcPts val="0"/>
              </a:spcBef>
              <a:spcAft>
                <a:spcPts val="0"/>
              </a:spcAft>
              <a:buSzPts val="1400"/>
              <a:buNone/>
            </a:pPr>
            <a:r>
              <a:rPr lang="he-IL" dirty="0"/>
              <a:t>מצד שני – משתמשים שיירשמו לאפליקציה יוכלו לרכוש הטבות במחיר זול יותר ממחיר השוק שלהם.</a:t>
            </a:r>
          </a:p>
          <a:p>
            <a:pPr marL="0" lvl="0" indent="0" algn="l" rtl="0">
              <a:lnSpc>
                <a:spcPct val="100000"/>
              </a:lnSpc>
              <a:spcBef>
                <a:spcPts val="0"/>
              </a:spcBef>
              <a:spcAft>
                <a:spcPts val="0"/>
              </a:spcAft>
              <a:buSzPts val="1400"/>
              <a:buNone/>
            </a:pPr>
            <a:r>
              <a:rPr lang="he-IL" dirty="0"/>
              <a:t>האפליקציה תכלול מנגנון תמחור אוטומטי – מנגנון שיסרוק את ההטבות האחרונות שנמכרו וישקף למשתמשים את שווי ההטבה בשוק, ממש כמו שוק המניות של היצע וביקוש.</a:t>
            </a:r>
          </a:p>
          <a:p>
            <a:pPr marL="0" lvl="0" indent="0" algn="l" rtl="0">
              <a:lnSpc>
                <a:spcPct val="100000"/>
              </a:lnSpc>
              <a:spcBef>
                <a:spcPts val="0"/>
              </a:spcBef>
              <a:spcAft>
                <a:spcPts val="0"/>
              </a:spcAft>
              <a:buSzPts val="1400"/>
              <a:buNone/>
            </a:pPr>
            <a:r>
              <a:rPr lang="he-IL" dirty="0"/>
              <a:t>כדי למנוע רמאויות ולייצר אבטחה – האפליקציה תכלול טכנולוגיית בלוקצ'יין שייאמת את כלל העסקאות, ויימנע מצב של מכירה מרובה, או קבלת כסף ללא העברת ההטבה.</a:t>
            </a:r>
            <a:endParaRPr dirty="0"/>
          </a:p>
        </p:txBody>
      </p:sp>
      <p:sp>
        <p:nvSpPr>
          <p:cNvPr id="135" name="Google Shape;1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he-IL" dirty="0"/>
              <a:t>המודל העסקי של האפליקציה מחולק לשניים – החלק הראשון הוא מהצד הרוכש. משתמש שיירצה להיות חבר במערכת ולחפש הטבות, יידרש בתשלום חודשי של 2 דולר בחודש. אם ניזכר בדוגמה של ג'ון ומייק – מייק שילם 24 דולר בשנה לאפליקציה, אך חסך כ120 דולר בעסקה אחת. כמובן שאם יירכוש הטבות נוספות במהלך השנה החסכון יהיה גדול משמעותית.</a:t>
            </a:r>
          </a:p>
          <a:p>
            <a:pPr marL="0" lvl="0" indent="0" algn="l" rtl="0">
              <a:lnSpc>
                <a:spcPct val="100000"/>
              </a:lnSpc>
              <a:spcBef>
                <a:spcPts val="0"/>
              </a:spcBef>
              <a:spcAft>
                <a:spcPts val="0"/>
              </a:spcAft>
              <a:buSzPts val="1400"/>
              <a:buNone/>
            </a:pPr>
            <a:r>
              <a:rPr lang="he-IL" dirty="0"/>
              <a:t>מהצד השני – המוכרים שרוצים לפרסם מוצרים בלבד לא יידרשו לתשלום חודשי, אך תיגבה עמלה מהעסקה בסך 0.5 אחוז.</a:t>
            </a:r>
            <a:endParaRPr dirty="0"/>
          </a:p>
        </p:txBody>
      </p:sp>
      <p:sp>
        <p:nvSpPr>
          <p:cNvPr id="135" name="Google Shape;1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5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edf12dd6d_1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he-IL" dirty="0"/>
              <a:t>שווי השוק מתייחס לאמריקאים שמחזיקים בכרטיס אשראי לפחות ובעלי הטבות לא מנוצלות, כלומר כ-200 מליון אנשים. 2 דולר בחודש + 0.5 אחוז של עמלת עסקה = מדובר במעל 4.5 מליאד דולר בשנה.</a:t>
            </a:r>
            <a:endParaRPr dirty="0"/>
          </a:p>
        </p:txBody>
      </p:sp>
      <p:sp>
        <p:nvSpPr>
          <p:cNvPr id="146" name="Google Shape;146;g2eedf12dd6d_1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he-IL" dirty="0"/>
              <a:t>קיימים ברוקרים בתעשייה זו שעוזרים להעביר נקודות והטבות מגורם א' ל-ב'. יש לציין שזה לא חוקי ונוגד את תנאי השימוש של החברות השונות. בנוסף נוצר מצב אנסקיורד, וישנם דיווחים שלעיתים הכסף עובר לברוקר וההטבה לא מועברת לרוכש. בנוסף – יכול להיות מצב של מכירה מרובה לכמה רוכשים, אך רק אחד יקבל את ההטבה, כמו בשוק הכרטיסים וההופעות. </a:t>
            </a:r>
            <a:br>
              <a:rPr lang="en-US" dirty="0"/>
            </a:br>
            <a:r>
              <a:rPr lang="he-IL" dirty="0"/>
              <a:t>כאמור, אנחנו פותרים זאת באמצעות מערכת הבלוקצ'יין, ובכך שהכסף מועבר לגורם צד ג', ורק לאחר העברת ההטבה הכסף מועבר למוכר.</a:t>
            </a:r>
            <a:endParaRPr dirty="0"/>
          </a:p>
        </p:txBody>
      </p:sp>
      <p:sp>
        <p:nvSpPr>
          <p:cNvPr id="187" name="Google Shape;18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348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edf12dd6d_1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2eedf12dd6d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edf12dd6d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he-IL" dirty="0"/>
              <a:t>שבעה מכל עשרה אמריקאים לא מצליחים לנצל את ההטבות האלה בצורה מיטבית – כלומר נשארים עם הטבות לא מנוצלות</a:t>
            </a:r>
            <a:endParaRPr dirty="0"/>
          </a:p>
        </p:txBody>
      </p:sp>
      <p:sp>
        <p:nvSpPr>
          <p:cNvPr id="86" name="Google Shape;86;g2eedf12dd6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edf12dd6d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he-IL" dirty="0"/>
              <a:t>זה מתורגם לסכום די צנוע, של מעל 100 מיליארד דולר בשנה</a:t>
            </a:r>
          </a:p>
        </p:txBody>
      </p:sp>
      <p:sp>
        <p:nvSpPr>
          <p:cNvPr id="86" name="Google Shape;86;g2eedf12dd6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5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he-IL" dirty="0"/>
              <a:t>קוראים לי יובל אופק, אני סטודנט שנה ג' למדעי המחשב כאן במכללה, מצטיין דיקן ונשיא, שימשתי השנה כסגן יו"ר של מועדון המפתחים – תכנית מעבר לשעות הלימודים שסטודנטים למדמח צוברים ידע מקצועי, כלים וטכנולוגיות חדשות בתחום פיתוח התוכנה – ואנחנו עוזרים להם לקראת מציאת עבודה בתעשייה. עבדתי כפראמדיק ראש צוות ניידת טיפול נמרץ במדא, ובהמשך כפראמדיק במיון איכילוב ובמחלקות טיפול הנמרץ של הקורונה. כיום אני מפתח באטט ויחד איתי יש עוד ארבעה חברי צוות מדהימים.</a:t>
            </a:r>
            <a:endParaRPr dirty="0"/>
          </a:p>
        </p:txBody>
      </p:sp>
      <p:sp>
        <p:nvSpPr>
          <p:cNvPr id="110" name="Google Shape;11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edf12dd6d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he-IL" dirty="0"/>
              <a:t>שמונים ושניים אחוז מתושבי ארהב מחזיקים לפחות כרטיס אשראי אחד (הממוצע עומד על 3 כרטיסים לאדם). הכרטיסים האלה, כאמור, צוברים הטבות ששוות כסף, אבל מה שמפתיע הוא שעדיין המון אמריקאים לא מנצלים את ההטבות בצורה מיטבית, ואפילו 40 אחוז דיווחו שלא ניצלו בשנה האחרונה אף אחד מההטבות</a:t>
            </a:r>
            <a:endParaRPr dirty="0"/>
          </a:p>
        </p:txBody>
      </p:sp>
      <p:sp>
        <p:nvSpPr>
          <p:cNvPr id="96" name="Google Shape;96;g2eedf12dd6d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בשקף מאחוריי אפשר לראות את ההתפלגות של ההטבות הלא מנוצלות, כש49 אחוז מהאמריקאים נשאר עם הטבות קאשבאק שלא ניצל, 13 אחוז עם מיילים בחברות התעופה, ורק 31 אחוז הצליח לנצל את כלל ההטבות במלואן.</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386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בואו נקח לדוגמה את ג'ון, תושב אמריקה, שבמהלך השנה הצליח לצבור כמות נקודות שמספיקה לו לרכוש כרטיס טיסה מניויורק למיאמי. ג'ון לא מעוניין בטיסה זו, ואם לא ינצל את ההטבה תוך מספר חודשים, תוקף הנקודות יפוג והוא יאבד אותן.</a:t>
            </a:r>
            <a:endParaRPr lang="en-US" dirty="0"/>
          </a:p>
          <a:p>
            <a:r>
              <a:rPr lang="he-IL" dirty="0"/>
              <a:t>כמוהו יש עוד רבים</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0589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בואו נקח לדוגמה את ג'ון, תושב אמריקה, שבמהלך השנה הצליח לצבור כמות נקודות שמספיקה לו לרכוש כרטיס טיסה מניויורק למיאמי. ג'ון לא מעוניין בטיסה זו, ואם לא ינצל את ההטבה תוך מספר חודשים, תוקף הנקודות יפוג והוא יאבד אותן.</a:t>
            </a:r>
            <a:endParaRPr lang="en-US" dirty="0"/>
          </a:p>
          <a:p>
            <a:r>
              <a:rPr lang="he-IL" dirty="0"/>
              <a:t>כמוהו יש עוד רבים</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3378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מצד שני, יש את מייק, גם הוא תושב אמריקאי, שמאוד רוצה לטוס לניו יורק יחד עם אשתו והילד הקטן שלהם.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586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500"/>
          </a:xfrm>
          <a:prstGeom prst="rect">
            <a:avLst/>
          </a:prstGeom>
          <a:noFill/>
          <a:ln>
            <a:noFill/>
          </a:ln>
        </p:spPr>
      </p:sp>
      <p:sp>
        <p:nvSpPr>
          <p:cNvPr id="68" name="Google Shape;68;p17"/>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96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0435C8-7285-8F0B-AC7B-D5A2C1218509}"/>
              </a:ext>
            </a:extLst>
          </p:cNvPr>
          <p:cNvSpPr txBox="1"/>
          <p:nvPr/>
        </p:nvSpPr>
        <p:spPr>
          <a:xfrm>
            <a:off x="1292650" y="4568834"/>
            <a:ext cx="3111500" cy="967765"/>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Mileage for a free flight from NYC to Miami</a:t>
            </a:r>
            <a:endParaRPr lang="he-IL" sz="2000" b="1" dirty="0">
              <a:solidFill>
                <a:srgbClr val="0070C0"/>
              </a:solidFill>
              <a:latin typeface="Assistant" pitchFamily="2" charset="-79"/>
              <a:cs typeface="Assistant" pitchFamily="2" charset="-79"/>
            </a:endParaRPr>
          </a:p>
        </p:txBody>
      </p:sp>
      <p:pic>
        <p:nvPicPr>
          <p:cNvPr id="12" name="Picture 11">
            <a:extLst>
              <a:ext uri="{FF2B5EF4-FFF2-40B4-BE49-F238E27FC236}">
                <a16:creationId xmlns:a16="http://schemas.microsoft.com/office/drawing/2014/main" id="{A823F001-82EB-1A17-F53A-43D8F9992EEB}"/>
              </a:ext>
            </a:extLst>
          </p:cNvPr>
          <p:cNvPicPr>
            <a:picLocks noChangeAspect="1"/>
          </p:cNvPicPr>
          <p:nvPr/>
        </p:nvPicPr>
        <p:blipFill rotWithShape="1">
          <a:blip r:embed="rId3"/>
          <a:srcRect t="53257" b="25391"/>
          <a:stretch/>
        </p:blipFill>
        <p:spPr>
          <a:xfrm>
            <a:off x="7817077" y="5417714"/>
            <a:ext cx="4249017" cy="821968"/>
          </a:xfrm>
          <a:prstGeom prst="rect">
            <a:avLst/>
          </a:prstGeom>
        </p:spPr>
      </p:pic>
      <p:sp>
        <p:nvSpPr>
          <p:cNvPr id="11" name="TextBox 10">
            <a:extLst>
              <a:ext uri="{FF2B5EF4-FFF2-40B4-BE49-F238E27FC236}">
                <a16:creationId xmlns:a16="http://schemas.microsoft.com/office/drawing/2014/main" id="{80E4BDC2-7E2F-1934-2D8F-86A73F910651}"/>
              </a:ext>
            </a:extLst>
          </p:cNvPr>
          <p:cNvSpPr txBox="1"/>
          <p:nvPr/>
        </p:nvSpPr>
        <p:spPr>
          <a:xfrm>
            <a:off x="7817077" y="4685838"/>
            <a:ext cx="3111500" cy="506101"/>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Flight from NYC to Miami</a:t>
            </a:r>
            <a:endParaRPr lang="he-IL" sz="2000" b="1" dirty="0">
              <a:solidFill>
                <a:srgbClr val="0070C0"/>
              </a:solidFill>
              <a:latin typeface="Assistant" pitchFamily="2" charset="-79"/>
              <a:cs typeface="Assistant" pitchFamily="2" charset="-79"/>
            </a:endParaRPr>
          </a:p>
        </p:txBody>
      </p:sp>
      <p:pic>
        <p:nvPicPr>
          <p:cNvPr id="13" name="Picture 6" descr="Girl - Free people icons">
            <a:extLst>
              <a:ext uri="{FF2B5EF4-FFF2-40B4-BE49-F238E27FC236}">
                <a16:creationId xmlns:a16="http://schemas.microsoft.com/office/drawing/2014/main" id="{F5728D5A-71F7-3748-50DC-DD5DF9FDE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753" y="1905000"/>
            <a:ext cx="26162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an - Free people icons">
            <a:extLst>
              <a:ext uri="{FF2B5EF4-FFF2-40B4-BE49-F238E27FC236}">
                <a16:creationId xmlns:a16="http://schemas.microsoft.com/office/drawing/2014/main" id="{78142F51-877A-1434-59AD-714E13C79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527" y="1562100"/>
            <a:ext cx="2959100" cy="2959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Boy - Free people icons">
            <a:extLst>
              <a:ext uri="{FF2B5EF4-FFF2-40B4-BE49-F238E27FC236}">
                <a16:creationId xmlns:a16="http://schemas.microsoft.com/office/drawing/2014/main" id="{51348365-3CD7-A602-28CA-DE465E27A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627" y="2559050"/>
            <a:ext cx="2019300" cy="20193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054475D-4AC6-A40D-798A-46251A849DBF}"/>
              </a:ext>
            </a:extLst>
          </p:cNvPr>
          <p:cNvSpPr txBox="1"/>
          <p:nvPr/>
        </p:nvSpPr>
        <p:spPr>
          <a:xfrm>
            <a:off x="7188427" y="800100"/>
            <a:ext cx="4368800" cy="523220"/>
          </a:xfrm>
          <a:prstGeom prst="rect">
            <a:avLst/>
          </a:prstGeom>
          <a:noFill/>
        </p:spPr>
        <p:txBody>
          <a:bodyPr wrap="square" rtlCol="1">
            <a:spAutoFit/>
          </a:bodyPr>
          <a:lstStyle/>
          <a:p>
            <a:pPr algn="ctr"/>
            <a:r>
              <a:rPr lang="en-US" sz="2800" dirty="0">
                <a:latin typeface="Assistant" pitchFamily="2" charset="-79"/>
                <a:cs typeface="Assistant" pitchFamily="2" charset="-79"/>
              </a:rPr>
              <a:t>Mike’s family</a:t>
            </a:r>
            <a:endParaRPr lang="he-IL" sz="2800" dirty="0">
              <a:latin typeface="Assistant" pitchFamily="2" charset="-79"/>
              <a:cs typeface="Assistant" pitchFamily="2" charset="-79"/>
            </a:endParaRPr>
          </a:p>
        </p:txBody>
      </p:sp>
      <p:pic>
        <p:nvPicPr>
          <p:cNvPr id="18" name="Picture 2" descr="Man - Free people icons">
            <a:extLst>
              <a:ext uri="{FF2B5EF4-FFF2-40B4-BE49-F238E27FC236}">
                <a16:creationId xmlns:a16="http://schemas.microsoft.com/office/drawing/2014/main" id="{1E249D2F-B6AB-38FB-4AE9-2AA9641EB9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6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A63677B-CC32-4F86-66F9-43CF466926ED}"/>
              </a:ext>
            </a:extLst>
          </p:cNvPr>
          <p:cNvSpPr txBox="1"/>
          <p:nvPr/>
        </p:nvSpPr>
        <p:spPr>
          <a:xfrm>
            <a:off x="2875949" y="115953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C</a:t>
            </a:r>
            <a:endParaRPr lang="he-IL" sz="2800" dirty="0">
              <a:latin typeface="Assistant" pitchFamily="2" charset="-79"/>
              <a:cs typeface="Assistant" pitchFamily="2" charset="-79"/>
            </a:endParaRPr>
          </a:p>
        </p:txBody>
      </p:sp>
      <p:pic>
        <p:nvPicPr>
          <p:cNvPr id="20" name="Picture 2" descr="Man - Free people icons">
            <a:extLst>
              <a:ext uri="{FF2B5EF4-FFF2-40B4-BE49-F238E27FC236}">
                <a16:creationId xmlns:a16="http://schemas.microsoft.com/office/drawing/2014/main" id="{F0A25CE0-F9D7-5C3A-3215-0460FB200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9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n - Free people icons">
            <a:extLst>
              <a:ext uri="{FF2B5EF4-FFF2-40B4-BE49-F238E27FC236}">
                <a16:creationId xmlns:a16="http://schemas.microsoft.com/office/drawing/2014/main" id="{7200B5E0-3CAE-9035-6E83-D65572DE9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2599" y="132332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E23786A-DDDC-DA7A-9679-35524D5B00B0}"/>
              </a:ext>
            </a:extLst>
          </p:cNvPr>
          <p:cNvSpPr txBox="1"/>
          <p:nvPr/>
        </p:nvSpPr>
        <p:spPr>
          <a:xfrm>
            <a:off x="1702215" y="74325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A</a:t>
            </a:r>
            <a:endParaRPr lang="he-IL" sz="2800" dirty="0">
              <a:latin typeface="Assistant" pitchFamily="2" charset="-79"/>
              <a:cs typeface="Assistant" pitchFamily="2" charset="-79"/>
            </a:endParaRPr>
          </a:p>
        </p:txBody>
      </p:sp>
      <p:sp>
        <p:nvSpPr>
          <p:cNvPr id="25" name="TextBox 24">
            <a:extLst>
              <a:ext uri="{FF2B5EF4-FFF2-40B4-BE49-F238E27FC236}">
                <a16:creationId xmlns:a16="http://schemas.microsoft.com/office/drawing/2014/main" id="{1738F9AB-1E60-B486-04EF-BFBBCE6FD279}"/>
              </a:ext>
            </a:extLst>
          </p:cNvPr>
          <p:cNvSpPr txBox="1"/>
          <p:nvPr/>
        </p:nvSpPr>
        <p:spPr>
          <a:xfrm>
            <a:off x="502336" y="126647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B</a:t>
            </a:r>
            <a:endParaRPr lang="he-IL" sz="2800" dirty="0">
              <a:latin typeface="Assistant" pitchFamily="2" charset="-79"/>
              <a:cs typeface="Assistant" pitchFamily="2" charset="-79"/>
            </a:endParaRPr>
          </a:p>
        </p:txBody>
      </p:sp>
      <p:sp>
        <p:nvSpPr>
          <p:cNvPr id="26" name="Rectangle 25">
            <a:extLst>
              <a:ext uri="{FF2B5EF4-FFF2-40B4-BE49-F238E27FC236}">
                <a16:creationId xmlns:a16="http://schemas.microsoft.com/office/drawing/2014/main" id="{2E21B466-B96D-56FA-D37C-B217A78F9AA1}"/>
              </a:ext>
            </a:extLst>
          </p:cNvPr>
          <p:cNvSpPr/>
          <p:nvPr/>
        </p:nvSpPr>
        <p:spPr>
          <a:xfrm>
            <a:off x="10935337" y="5532252"/>
            <a:ext cx="960838" cy="448981"/>
          </a:xfrm>
          <a:prstGeom prst="rect">
            <a:avLst/>
          </a:prstGeom>
          <a:solidFill>
            <a:srgbClr val="FFE544">
              <a:alpha val="3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7" name="Picture 26">
            <a:extLst>
              <a:ext uri="{FF2B5EF4-FFF2-40B4-BE49-F238E27FC236}">
                <a16:creationId xmlns:a16="http://schemas.microsoft.com/office/drawing/2014/main" id="{BDD50947-F277-D558-B8DA-F015D64A6F56}"/>
              </a:ext>
            </a:extLst>
          </p:cNvPr>
          <p:cNvPicPr>
            <a:picLocks noChangeAspect="1"/>
          </p:cNvPicPr>
          <p:nvPr/>
        </p:nvPicPr>
        <p:blipFill rotWithShape="1">
          <a:blip r:embed="rId8"/>
          <a:srcRect r="64334" b="15708"/>
          <a:stretch/>
        </p:blipFill>
        <p:spPr>
          <a:xfrm>
            <a:off x="5334693" y="3712389"/>
            <a:ext cx="2453159" cy="2959100"/>
          </a:xfrm>
          <a:prstGeom prst="rect">
            <a:avLst/>
          </a:prstGeom>
        </p:spPr>
      </p:pic>
    </p:spTree>
    <p:extLst>
      <p:ext uri="{BB962C8B-B14F-4D97-AF65-F5344CB8AC3E}">
        <p14:creationId xmlns:p14="http://schemas.microsoft.com/office/powerpoint/2010/main" val="294003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n - Free people icons">
            <a:extLst>
              <a:ext uri="{FF2B5EF4-FFF2-40B4-BE49-F238E27FC236}">
                <a16:creationId xmlns:a16="http://schemas.microsoft.com/office/drawing/2014/main" id="{6EBD5B35-AC60-F93F-1CCA-164AE971C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138879-9213-A9EA-11DE-7EC51D767E12}"/>
              </a:ext>
            </a:extLst>
          </p:cNvPr>
          <p:cNvSpPr txBox="1"/>
          <p:nvPr/>
        </p:nvSpPr>
        <p:spPr>
          <a:xfrm>
            <a:off x="2875949" y="115953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C</a:t>
            </a:r>
            <a:endParaRPr lang="he-IL" sz="2800" dirty="0">
              <a:latin typeface="Assistant" pitchFamily="2" charset="-79"/>
              <a:cs typeface="Assistant" pitchFamily="2" charset="-79"/>
            </a:endParaRPr>
          </a:p>
        </p:txBody>
      </p:sp>
      <p:pic>
        <p:nvPicPr>
          <p:cNvPr id="6" name="Picture 2" descr="Man - Free people icons">
            <a:extLst>
              <a:ext uri="{FF2B5EF4-FFF2-40B4-BE49-F238E27FC236}">
                <a16:creationId xmlns:a16="http://schemas.microsoft.com/office/drawing/2014/main" id="{E51F687B-B2B0-78A1-05EE-36F0BBF4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n - Free people icons">
            <a:extLst>
              <a:ext uri="{FF2B5EF4-FFF2-40B4-BE49-F238E27FC236}">
                <a16:creationId xmlns:a16="http://schemas.microsoft.com/office/drawing/2014/main" id="{97D91458-B3D2-1E4D-84DA-E28430BA0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99" y="1323320"/>
            <a:ext cx="2806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Girl - Free people icons">
            <a:extLst>
              <a:ext uri="{FF2B5EF4-FFF2-40B4-BE49-F238E27FC236}">
                <a16:creationId xmlns:a16="http://schemas.microsoft.com/office/drawing/2014/main" id="{EB277AB6-24E5-3047-B9CD-DD64E87EF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753" y="1905000"/>
            <a:ext cx="26162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Man - Free people icons">
            <a:extLst>
              <a:ext uri="{FF2B5EF4-FFF2-40B4-BE49-F238E27FC236}">
                <a16:creationId xmlns:a16="http://schemas.microsoft.com/office/drawing/2014/main" id="{0F112649-E038-E8CC-3A58-CE4CF455B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527" y="1562100"/>
            <a:ext cx="2959100" cy="29591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Boy - Free people icons">
            <a:extLst>
              <a:ext uri="{FF2B5EF4-FFF2-40B4-BE49-F238E27FC236}">
                <a16:creationId xmlns:a16="http://schemas.microsoft.com/office/drawing/2014/main" id="{291BF7EE-20B6-220D-40BA-69949D6B74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627" y="2559050"/>
            <a:ext cx="2019300" cy="20193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601341F-B9B2-6A85-F70F-0F7B1B38A8AD}"/>
              </a:ext>
            </a:extLst>
          </p:cNvPr>
          <p:cNvSpPr txBox="1"/>
          <p:nvPr/>
        </p:nvSpPr>
        <p:spPr>
          <a:xfrm>
            <a:off x="7188427" y="800100"/>
            <a:ext cx="4368800" cy="523220"/>
          </a:xfrm>
          <a:prstGeom prst="rect">
            <a:avLst/>
          </a:prstGeom>
          <a:noFill/>
        </p:spPr>
        <p:txBody>
          <a:bodyPr wrap="square" rtlCol="1">
            <a:spAutoFit/>
          </a:bodyPr>
          <a:lstStyle/>
          <a:p>
            <a:pPr algn="ctr"/>
            <a:r>
              <a:rPr lang="en-US" sz="2800" dirty="0">
                <a:latin typeface="Assistant" pitchFamily="2" charset="-79"/>
                <a:cs typeface="Assistant" pitchFamily="2" charset="-79"/>
              </a:rPr>
              <a:t>Mike’s family</a:t>
            </a:r>
            <a:endParaRPr lang="he-IL" sz="2800" dirty="0">
              <a:latin typeface="Assistant" pitchFamily="2" charset="-79"/>
              <a:cs typeface="Assistant" pitchFamily="2" charset="-79"/>
            </a:endParaRPr>
          </a:p>
        </p:txBody>
      </p:sp>
      <p:grpSp>
        <p:nvGrpSpPr>
          <p:cNvPr id="38" name="Group 37">
            <a:extLst>
              <a:ext uri="{FF2B5EF4-FFF2-40B4-BE49-F238E27FC236}">
                <a16:creationId xmlns:a16="http://schemas.microsoft.com/office/drawing/2014/main" id="{A6848491-A2C8-436A-2352-6F5DB118E24A}"/>
              </a:ext>
            </a:extLst>
          </p:cNvPr>
          <p:cNvGrpSpPr/>
          <p:nvPr/>
        </p:nvGrpSpPr>
        <p:grpSpPr>
          <a:xfrm>
            <a:off x="4433605" y="2129729"/>
            <a:ext cx="3130031" cy="2714350"/>
            <a:chOff x="4433605" y="2225426"/>
            <a:chExt cx="3130031" cy="2714350"/>
          </a:xfrm>
        </p:grpSpPr>
        <p:pic>
          <p:nvPicPr>
            <p:cNvPr id="12290" name="Picture 2" descr="win win deal Icon - Free PNG &amp; SVG 1431079 - Noun Project">
              <a:extLst>
                <a:ext uri="{FF2B5EF4-FFF2-40B4-BE49-F238E27FC236}">
                  <a16:creationId xmlns:a16="http://schemas.microsoft.com/office/drawing/2014/main" id="{68458C1B-2066-0111-5881-23592AEFE7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387" y="270667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596E117-8602-632E-BC20-46532AB801AE}"/>
                </a:ext>
              </a:extLst>
            </p:cNvPr>
            <p:cNvSpPr txBox="1"/>
            <p:nvPr/>
          </p:nvSpPr>
          <p:spPr>
            <a:xfrm>
              <a:off x="4452136" y="2225426"/>
              <a:ext cx="3111500" cy="837152"/>
            </a:xfrm>
            <a:prstGeom prst="rect">
              <a:avLst/>
            </a:prstGeom>
            <a:noFill/>
          </p:spPr>
          <p:txBody>
            <a:bodyPr wrap="square" rtlCol="1">
              <a:spAutoFit/>
            </a:bodyPr>
            <a:lstStyle/>
            <a:p>
              <a:pPr algn="ctr">
                <a:lnSpc>
                  <a:spcPct val="150000"/>
                </a:lnSpc>
              </a:pPr>
              <a:r>
                <a:rPr lang="en-US" sz="3600" b="1" dirty="0">
                  <a:solidFill>
                    <a:srgbClr val="FFC000"/>
                  </a:solidFill>
                  <a:latin typeface="Assistant" pitchFamily="2" charset="-79"/>
                  <a:cs typeface="Assistant" pitchFamily="2" charset="-79"/>
                </a:rPr>
                <a:t>Win</a:t>
              </a:r>
              <a:endParaRPr lang="he-IL" sz="1200" b="1" dirty="0">
                <a:solidFill>
                  <a:srgbClr val="FFC000"/>
                </a:solidFill>
                <a:latin typeface="Assistant" pitchFamily="2" charset="-79"/>
                <a:cs typeface="Assistant" pitchFamily="2" charset="-79"/>
              </a:endParaRPr>
            </a:p>
          </p:txBody>
        </p:sp>
        <p:sp>
          <p:nvSpPr>
            <p:cNvPr id="33" name="TextBox 32">
              <a:extLst>
                <a:ext uri="{FF2B5EF4-FFF2-40B4-BE49-F238E27FC236}">
                  <a16:creationId xmlns:a16="http://schemas.microsoft.com/office/drawing/2014/main" id="{F64447D8-9B3E-AE53-B818-26B734511B60}"/>
                </a:ext>
              </a:extLst>
            </p:cNvPr>
            <p:cNvSpPr txBox="1"/>
            <p:nvPr/>
          </p:nvSpPr>
          <p:spPr>
            <a:xfrm>
              <a:off x="4433605" y="4102624"/>
              <a:ext cx="3111500" cy="837152"/>
            </a:xfrm>
            <a:prstGeom prst="rect">
              <a:avLst/>
            </a:prstGeom>
            <a:noFill/>
          </p:spPr>
          <p:txBody>
            <a:bodyPr wrap="square" rtlCol="1">
              <a:spAutoFit/>
            </a:bodyPr>
            <a:lstStyle/>
            <a:p>
              <a:pPr algn="ctr">
                <a:lnSpc>
                  <a:spcPct val="150000"/>
                </a:lnSpc>
              </a:pPr>
              <a:r>
                <a:rPr lang="en-US" sz="3600" b="1" dirty="0">
                  <a:solidFill>
                    <a:srgbClr val="FFC000"/>
                  </a:solidFill>
                  <a:latin typeface="Assistant" pitchFamily="2" charset="-79"/>
                  <a:cs typeface="Assistant" pitchFamily="2" charset="-79"/>
                </a:rPr>
                <a:t>Win</a:t>
              </a:r>
              <a:endParaRPr lang="he-IL" sz="1200" b="1" dirty="0">
                <a:solidFill>
                  <a:srgbClr val="FFC000"/>
                </a:solidFill>
                <a:latin typeface="Assistant" pitchFamily="2" charset="-79"/>
                <a:cs typeface="Assistant" pitchFamily="2" charset="-79"/>
              </a:endParaRPr>
            </a:p>
          </p:txBody>
        </p:sp>
      </p:grpSp>
      <p:sp>
        <p:nvSpPr>
          <p:cNvPr id="34" name="Oval 33">
            <a:extLst>
              <a:ext uri="{FF2B5EF4-FFF2-40B4-BE49-F238E27FC236}">
                <a16:creationId xmlns:a16="http://schemas.microsoft.com/office/drawing/2014/main" id="{A89E3C06-2E0D-BE96-E6DD-856051491187}"/>
              </a:ext>
            </a:extLst>
          </p:cNvPr>
          <p:cNvSpPr/>
          <p:nvPr/>
        </p:nvSpPr>
        <p:spPr>
          <a:xfrm>
            <a:off x="8505970" y="4080535"/>
            <a:ext cx="1610312" cy="1610312"/>
          </a:xfrm>
          <a:prstGeom prst="ellipse">
            <a:avLst/>
          </a:prstGeom>
          <a:solidFill>
            <a:srgbClr val="FFE544"/>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5" name="Picture 4" descr="Flight - Free transportation icons">
            <a:extLst>
              <a:ext uri="{FF2B5EF4-FFF2-40B4-BE49-F238E27FC236}">
                <a16:creationId xmlns:a16="http://schemas.microsoft.com/office/drawing/2014/main" id="{8D4B6FA7-2303-452E-CAEC-B389CC89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3706" y="4133700"/>
            <a:ext cx="1726245" cy="172624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896F93D0-9194-1E9F-7989-9FAE9873AAF8}"/>
              </a:ext>
            </a:extLst>
          </p:cNvPr>
          <p:cNvSpPr/>
          <p:nvPr/>
        </p:nvSpPr>
        <p:spPr>
          <a:xfrm>
            <a:off x="1971675" y="4040445"/>
            <a:ext cx="1610312" cy="1610312"/>
          </a:xfrm>
          <a:prstGeom prst="ellipse">
            <a:avLst/>
          </a:prstGeom>
          <a:solidFill>
            <a:srgbClr val="FFE544"/>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7" name="Picture 6" descr="Money Icon PNG Images, Vectors Free Download - Pngtree">
            <a:extLst>
              <a:ext uri="{FF2B5EF4-FFF2-40B4-BE49-F238E27FC236}">
                <a16:creationId xmlns:a16="http://schemas.microsoft.com/office/drawing/2014/main" id="{6CEF7C92-E7A2-122A-81E5-9CF3E60CC43F}"/>
              </a:ext>
            </a:extLst>
          </p:cNvPr>
          <p:cNvPicPr>
            <a:picLocks noChangeAspect="1" noChangeArrowheads="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ackgroundRemoval t="10000" b="90000" l="10000" r="90000">
                        <a14:foregroundMark x1="10833" y1="67222" x2="10556" y2="63333"/>
                        <a14:foregroundMark x1="43333" y1="61111" x2="43333" y2="61111"/>
                        <a14:foregroundMark x1="89167" y1="57500" x2="89167" y2="575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014207" y="4111052"/>
            <a:ext cx="1412322" cy="14123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C258FD9-EEC0-3EF9-3F64-C8C6FF8F3CB8}"/>
              </a:ext>
            </a:extLst>
          </p:cNvPr>
          <p:cNvSpPr txBox="1"/>
          <p:nvPr/>
        </p:nvSpPr>
        <p:spPr>
          <a:xfrm>
            <a:off x="1702215" y="74325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A</a:t>
            </a:r>
            <a:endParaRPr lang="he-IL" sz="2800" dirty="0">
              <a:latin typeface="Assistant" pitchFamily="2" charset="-79"/>
              <a:cs typeface="Assistant" pitchFamily="2" charset="-79"/>
            </a:endParaRPr>
          </a:p>
        </p:txBody>
      </p:sp>
      <p:sp>
        <p:nvSpPr>
          <p:cNvPr id="40" name="TextBox 39">
            <a:extLst>
              <a:ext uri="{FF2B5EF4-FFF2-40B4-BE49-F238E27FC236}">
                <a16:creationId xmlns:a16="http://schemas.microsoft.com/office/drawing/2014/main" id="{C2749450-9B1D-DBF8-A685-D7677671E05C}"/>
              </a:ext>
            </a:extLst>
          </p:cNvPr>
          <p:cNvSpPr txBox="1"/>
          <p:nvPr/>
        </p:nvSpPr>
        <p:spPr>
          <a:xfrm>
            <a:off x="502336" y="126647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B</a:t>
            </a:r>
            <a:endParaRPr lang="he-IL" sz="2800" dirty="0">
              <a:latin typeface="Assistant" pitchFamily="2" charset="-79"/>
              <a:cs typeface="Assistant" pitchFamily="2" charset="-79"/>
            </a:endParaRPr>
          </a:p>
        </p:txBody>
      </p:sp>
    </p:spTree>
    <p:extLst>
      <p:ext uri="{BB962C8B-B14F-4D97-AF65-F5344CB8AC3E}">
        <p14:creationId xmlns:p14="http://schemas.microsoft.com/office/powerpoint/2010/main" val="203947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37800" y="-30250"/>
            <a:ext cx="12229800" cy="6858000"/>
          </a:xfrm>
          <a:prstGeom prst="rect">
            <a:avLst/>
          </a:prstGeom>
          <a:solidFill>
            <a:srgbClr val="F9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 name="Google Shape;129;p4"/>
          <p:cNvSpPr txBox="1">
            <a:spLocks noGrp="1"/>
          </p:cNvSpPr>
          <p:nvPr>
            <p:ph type="title"/>
          </p:nvPr>
        </p:nvSpPr>
        <p:spPr>
          <a:xfrm>
            <a:off x="555598" y="1874750"/>
            <a:ext cx="6397500" cy="8541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1"/>
              </a:buClr>
              <a:buSzPts val="5400"/>
              <a:buFont typeface="Calibri"/>
              <a:buNone/>
            </a:pPr>
            <a:r>
              <a:rPr lang="en-US" sz="5500" b="1" dirty="0">
                <a:latin typeface="Assistant"/>
                <a:ea typeface="Assistant"/>
                <a:cs typeface="Assistant"/>
                <a:sym typeface="Assistant"/>
              </a:rPr>
              <a:t>Meet </a:t>
            </a:r>
            <a:r>
              <a:rPr lang="en-US" sz="5500" b="1" dirty="0" err="1">
                <a:latin typeface="Assistant"/>
                <a:ea typeface="Assistant"/>
                <a:cs typeface="Assistant"/>
                <a:sym typeface="Assistant"/>
              </a:rPr>
              <a:t>BenfiTrade</a:t>
            </a:r>
            <a:endParaRPr sz="5500" b="1" dirty="0">
              <a:latin typeface="Assistant"/>
              <a:ea typeface="Assistant"/>
              <a:cs typeface="Assistant"/>
              <a:sym typeface="Assistant"/>
            </a:endParaRPr>
          </a:p>
        </p:txBody>
      </p:sp>
      <p:sp>
        <p:nvSpPr>
          <p:cNvPr id="130" name="Google Shape;130;p4"/>
          <p:cNvSpPr txBox="1">
            <a:spLocks noGrp="1"/>
          </p:cNvSpPr>
          <p:nvPr>
            <p:ph type="body" idx="1"/>
          </p:nvPr>
        </p:nvSpPr>
        <p:spPr>
          <a:xfrm>
            <a:off x="99700" y="2728850"/>
            <a:ext cx="5238901" cy="19368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0"/>
              </a:spcBef>
              <a:spcAft>
                <a:spcPts val="0"/>
              </a:spcAft>
              <a:buSzPts val="1800"/>
              <a:buNone/>
            </a:pPr>
            <a:r>
              <a:rPr lang="en-US" sz="3400" dirty="0">
                <a:latin typeface="Assistant"/>
                <a:ea typeface="Assistant"/>
                <a:cs typeface="Assistant"/>
                <a:sym typeface="Assistant"/>
              </a:rPr>
              <a:t>Making your benefits worth money</a:t>
            </a:r>
            <a:endParaRPr sz="3400" dirty="0">
              <a:latin typeface="Assistant"/>
              <a:ea typeface="Assistant"/>
              <a:cs typeface="Assistant"/>
              <a:sym typeface="Assistant"/>
            </a:endParaRPr>
          </a:p>
        </p:txBody>
      </p:sp>
      <p:pic>
        <p:nvPicPr>
          <p:cNvPr id="131" name="Google Shape;131;p4"/>
          <p:cNvPicPr preferRelativeResize="0"/>
          <p:nvPr/>
        </p:nvPicPr>
        <p:blipFill rotWithShape="1">
          <a:blip r:embed="rId3">
            <a:alphaModFix/>
          </a:blip>
          <a:srcRect l="10570" r="16533"/>
          <a:stretch/>
        </p:blipFill>
        <p:spPr>
          <a:xfrm>
            <a:off x="6953100" y="-86272"/>
            <a:ext cx="5238901" cy="6973447"/>
          </a:xfrm>
          <a:prstGeom prst="rect">
            <a:avLst/>
          </a:prstGeom>
          <a:noFill/>
          <a:ln>
            <a:noFill/>
          </a:ln>
        </p:spPr>
      </p:pic>
      <p:pic>
        <p:nvPicPr>
          <p:cNvPr id="4" name="Google Shape;91;p1">
            <a:extLst>
              <a:ext uri="{FF2B5EF4-FFF2-40B4-BE49-F238E27FC236}">
                <a16:creationId xmlns:a16="http://schemas.microsoft.com/office/drawing/2014/main" id="{9DEBFE29-1D90-9E0F-7949-824A6E062DC3}"/>
              </a:ext>
            </a:extLst>
          </p:cNvPr>
          <p:cNvPicPr preferRelativeResize="0"/>
          <p:nvPr/>
        </p:nvPicPr>
        <p:blipFill rotWithShape="1">
          <a:blip r:embed="rId4">
            <a:alphaModFix/>
          </a:blip>
          <a:srcRect t="69" b="79"/>
          <a:stretch/>
        </p:blipFill>
        <p:spPr>
          <a:xfrm>
            <a:off x="7587701" y="1686014"/>
            <a:ext cx="1842497" cy="1749312"/>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
        <p:cNvGrpSpPr/>
        <p:nvPr/>
      </p:nvGrpSpPr>
      <p:grpSpPr>
        <a:xfrm>
          <a:off x="0" y="0"/>
          <a:ext cx="0" cy="0"/>
          <a:chOff x="0" y="0"/>
          <a:chExt cx="0" cy="0"/>
        </a:xfrm>
      </p:grpSpPr>
      <p:sp>
        <p:nvSpPr>
          <p:cNvPr id="5" name="Rectangle 4">
            <a:extLst>
              <a:ext uri="{FF2B5EF4-FFF2-40B4-BE49-F238E27FC236}">
                <a16:creationId xmlns:a16="http://schemas.microsoft.com/office/drawing/2014/main" id="{D3D97C2F-5900-DB0C-EC86-7C45EB3C7A55}"/>
              </a:ext>
            </a:extLst>
          </p:cNvPr>
          <p:cNvSpPr/>
          <p:nvPr/>
        </p:nvSpPr>
        <p:spPr>
          <a:xfrm>
            <a:off x="67259" y="214706"/>
            <a:ext cx="6159367" cy="902894"/>
          </a:xfrm>
          <a:prstGeom prst="rect">
            <a:avLst/>
          </a:prstGeom>
        </p:spPr>
        <p:txBody>
          <a:bodyPr vert="horz" lIns="91440" tIns="45720" rIns="91440" bIns="45720" rtlCol="0" anchor="b">
            <a:noAutofit/>
          </a:bodyPr>
          <a:lstStyle/>
          <a:p>
            <a:pPr marL="228600" lvl="0">
              <a:spcBef>
                <a:spcPts val="0"/>
              </a:spcBef>
              <a:spcAft>
                <a:spcPts val="600"/>
              </a:spcAft>
              <a:buSzPct val="87804"/>
            </a:pPr>
            <a:r>
              <a:rPr lang="en-US" sz="5000" b="1" kern="1200" dirty="0">
                <a:solidFill>
                  <a:schemeClr val="tx1"/>
                </a:solidFill>
                <a:latin typeface="Assistant" pitchFamily="2" charset="-79"/>
                <a:ea typeface="+mn-ea"/>
                <a:cs typeface="Assistant" pitchFamily="2" charset="-79"/>
                <a:sym typeface="Arial"/>
              </a:rPr>
              <a:t>Rewards Market</a:t>
            </a:r>
          </a:p>
        </p:txBody>
      </p:sp>
      <p:sp>
        <p:nvSpPr>
          <p:cNvPr id="4" name="Google Shape;121;p4">
            <a:extLst>
              <a:ext uri="{FF2B5EF4-FFF2-40B4-BE49-F238E27FC236}">
                <a16:creationId xmlns:a16="http://schemas.microsoft.com/office/drawing/2014/main" id="{FD3F9588-1F34-BE6A-F4AE-DDA28E97C6B5}"/>
              </a:ext>
            </a:extLst>
          </p:cNvPr>
          <p:cNvSpPr txBox="1">
            <a:spLocks noGrp="1"/>
          </p:cNvSpPr>
          <p:nvPr>
            <p:ph type="body" idx="1"/>
          </p:nvPr>
        </p:nvSpPr>
        <p:spPr>
          <a:xfrm>
            <a:off x="755581" y="1061563"/>
            <a:ext cx="5282363" cy="5639787"/>
          </a:xfrm>
          <a:prstGeom prst="rect">
            <a:avLst/>
          </a:prstGeom>
        </p:spPr>
        <p:txBody>
          <a:bodyPr spcFirstLastPara="1" vert="horz" lIns="91440" tIns="45720" rIns="91440" bIns="45720" rtlCol="0" anchor="t" anchorCtr="0">
            <a:noAutofit/>
          </a:bodyPr>
          <a:lstStyle/>
          <a:p>
            <a:pPr marL="228600" lvl="0" indent="0">
              <a:lnSpc>
                <a:spcPct val="110000"/>
              </a:lnSpc>
              <a:spcBef>
                <a:spcPts val="0"/>
              </a:spcBef>
              <a:spcAft>
                <a:spcPts val="600"/>
              </a:spcAft>
              <a:buSzPct val="124137"/>
              <a:buNone/>
            </a:pPr>
            <a:endParaRPr lang="en-US" sz="1800" b="1" kern="1200" dirty="0">
              <a:solidFill>
                <a:schemeClr val="tx1"/>
              </a:solidFill>
              <a:latin typeface="Assistant" pitchFamily="2" charset="-79"/>
              <a:ea typeface="+mn-ea"/>
              <a:cs typeface="Assistant" pitchFamily="2" charset="-79"/>
              <a:sym typeface="Arial"/>
            </a:endParaRPr>
          </a:p>
          <a:p>
            <a:pPr marL="228600" lvl="0" indent="0">
              <a:lnSpc>
                <a:spcPct val="110000"/>
              </a:lnSpc>
              <a:spcBef>
                <a:spcPts val="0"/>
              </a:spcBef>
              <a:spcAft>
                <a:spcPts val="600"/>
              </a:spcAft>
              <a:buSzPct val="100000"/>
              <a:buNone/>
            </a:pPr>
            <a:r>
              <a:rPr lang="en-US" sz="1800" kern="1200" dirty="0">
                <a:solidFill>
                  <a:schemeClr val="tx1"/>
                </a:solidFill>
                <a:latin typeface="Assistant" pitchFamily="2" charset="-79"/>
                <a:ea typeface="+mn-ea"/>
                <a:cs typeface="Assistant" pitchFamily="2" charset="-79"/>
                <a:sym typeface="Arial"/>
              </a:rPr>
              <a:t>Sellers can list their products they can achieve from unused points, miles, etc.</a:t>
            </a:r>
            <a:br>
              <a:rPr lang="en-US" sz="1800" kern="1200" dirty="0">
                <a:solidFill>
                  <a:schemeClr val="tx1"/>
                </a:solidFill>
                <a:latin typeface="Assistant" pitchFamily="2" charset="-79"/>
                <a:ea typeface="+mn-ea"/>
                <a:cs typeface="Assistant" pitchFamily="2" charset="-79"/>
                <a:sym typeface="Arial"/>
              </a:rPr>
            </a:br>
            <a:endParaRPr lang="en-US" sz="1800" kern="1200" dirty="0">
              <a:solidFill>
                <a:schemeClr val="tx1"/>
              </a:solidFill>
              <a:latin typeface="Assistant" pitchFamily="2" charset="-79"/>
              <a:ea typeface="+mn-ea"/>
              <a:cs typeface="Assistant" pitchFamily="2" charset="-79"/>
              <a:sym typeface="Arial"/>
            </a:endParaRPr>
          </a:p>
          <a:p>
            <a:pPr marL="228600" lvl="0" indent="0">
              <a:lnSpc>
                <a:spcPct val="110000"/>
              </a:lnSpc>
              <a:spcBef>
                <a:spcPts val="0"/>
              </a:spcBef>
              <a:spcAft>
                <a:spcPts val="600"/>
              </a:spcAft>
              <a:buSzPct val="100000"/>
              <a:buNone/>
            </a:pPr>
            <a:r>
              <a:rPr lang="en-US" sz="1800" kern="1200" dirty="0">
                <a:solidFill>
                  <a:schemeClr val="tx1"/>
                </a:solidFill>
                <a:latin typeface="Assistant" pitchFamily="2" charset="-79"/>
                <a:ea typeface="+mn-ea"/>
                <a:cs typeface="Assistant" pitchFamily="2" charset="-79"/>
                <a:sym typeface="Arial"/>
              </a:rPr>
              <a:t>Buyers can browse available rewards and purchase what best suits their needs in a lower price.</a:t>
            </a:r>
          </a:p>
          <a:p>
            <a:pPr marL="228600" lvl="0" indent="0">
              <a:lnSpc>
                <a:spcPct val="110000"/>
              </a:lnSpc>
              <a:spcBef>
                <a:spcPts val="0"/>
              </a:spcBef>
              <a:spcAft>
                <a:spcPts val="600"/>
              </a:spcAft>
              <a:buSzPct val="124137"/>
              <a:buNone/>
            </a:pPr>
            <a:endParaRPr lang="en-US" sz="1800" kern="1200" dirty="0">
              <a:solidFill>
                <a:schemeClr val="tx1"/>
              </a:solidFill>
              <a:latin typeface="Assistant" pitchFamily="2" charset="-79"/>
              <a:ea typeface="+mn-ea"/>
              <a:cs typeface="Assistant" pitchFamily="2" charset="-79"/>
              <a:sym typeface="Arial"/>
            </a:endParaRPr>
          </a:p>
          <a:p>
            <a:pPr marL="228600" lvl="0" indent="0">
              <a:lnSpc>
                <a:spcPct val="110000"/>
              </a:lnSpc>
              <a:spcBef>
                <a:spcPts val="0"/>
              </a:spcBef>
              <a:spcAft>
                <a:spcPts val="600"/>
              </a:spcAft>
              <a:buSzPct val="100000"/>
              <a:buNone/>
            </a:pPr>
            <a:r>
              <a:rPr lang="en-US" sz="1800" kern="1200" dirty="0">
                <a:solidFill>
                  <a:schemeClr val="tx1"/>
                </a:solidFill>
                <a:latin typeface="Assistant" pitchFamily="2" charset="-79"/>
                <a:ea typeface="+mn-ea"/>
                <a:cs typeface="Assistant" pitchFamily="2" charset="-79"/>
                <a:sym typeface="Arial"/>
              </a:rPr>
              <a:t>A real-time pricing mechanism adjusts the value of the points and miles based on supply and demand, similar to a stock market. This ensures fair and transparent pricing.</a:t>
            </a:r>
          </a:p>
          <a:p>
            <a:pPr marL="228600" lvl="0" indent="0">
              <a:lnSpc>
                <a:spcPct val="110000"/>
              </a:lnSpc>
              <a:spcBef>
                <a:spcPts val="0"/>
              </a:spcBef>
              <a:spcAft>
                <a:spcPts val="600"/>
              </a:spcAft>
              <a:buSzPct val="100000"/>
              <a:buNone/>
            </a:pPr>
            <a:endParaRPr lang="en-US" sz="1800" kern="1200" dirty="0">
              <a:solidFill>
                <a:schemeClr val="tx1"/>
              </a:solidFill>
              <a:latin typeface="Assistant" pitchFamily="2" charset="-79"/>
              <a:ea typeface="+mn-ea"/>
              <a:cs typeface="Assistant" pitchFamily="2" charset="-79"/>
              <a:sym typeface="Arial"/>
            </a:endParaRPr>
          </a:p>
          <a:p>
            <a:pPr marL="228600" lvl="0" indent="0">
              <a:lnSpc>
                <a:spcPct val="110000"/>
              </a:lnSpc>
              <a:spcBef>
                <a:spcPts val="0"/>
              </a:spcBef>
              <a:spcAft>
                <a:spcPts val="600"/>
              </a:spcAft>
              <a:buSzPct val="100000"/>
              <a:buNone/>
            </a:pPr>
            <a:r>
              <a:rPr lang="en-US" sz="1800" kern="1200" dirty="0">
                <a:solidFill>
                  <a:schemeClr val="tx1"/>
                </a:solidFill>
                <a:latin typeface="Assistant" pitchFamily="2" charset="-79"/>
                <a:ea typeface="+mn-ea"/>
                <a:cs typeface="Assistant" pitchFamily="2" charset="-79"/>
                <a:sym typeface="Arial"/>
              </a:rPr>
              <a:t>Transactions are secure, with a built-in block-chain system that ensures the transference only occurs once payment is confirmed.</a:t>
            </a:r>
          </a:p>
        </p:txBody>
      </p:sp>
      <p:pic>
        <p:nvPicPr>
          <p:cNvPr id="7" name="Picture 6" descr="Stock exchange numbers">
            <a:extLst>
              <a:ext uri="{FF2B5EF4-FFF2-40B4-BE49-F238E27FC236}">
                <a16:creationId xmlns:a16="http://schemas.microsoft.com/office/drawing/2014/main" id="{576A51DF-465F-9633-7CDA-2093996A5FFC}"/>
              </a:ext>
            </a:extLst>
          </p:cNvPr>
          <p:cNvPicPr>
            <a:picLocks noChangeAspect="1"/>
          </p:cNvPicPr>
          <p:nvPr/>
        </p:nvPicPr>
        <p:blipFill>
          <a:blip r:embed="rId3"/>
          <a:srcRect l="21108" r="19626" b="-1"/>
          <a:stretch/>
        </p:blipFill>
        <p:spPr>
          <a:xfrm>
            <a:off x="6527577" y="8478"/>
            <a:ext cx="5664423" cy="6849522"/>
          </a:xfrm>
          <a:prstGeom prst="rect">
            <a:avLst/>
          </a:prstGeom>
        </p:spPr>
      </p:pic>
      <p:pic>
        <p:nvPicPr>
          <p:cNvPr id="2050" name="Picture 2" descr="Clock Generic Blue icon">
            <a:extLst>
              <a:ext uri="{FF2B5EF4-FFF2-40B4-BE49-F238E27FC236}">
                <a16:creationId xmlns:a16="http://schemas.microsoft.com/office/drawing/2014/main" id="{923C0B2F-5A01-0182-A8B9-DE5E0DC60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69" y="3737712"/>
            <a:ext cx="530937" cy="5309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lluminate 2, lock icon, png | PNGEgg">
            <a:extLst>
              <a:ext uri="{FF2B5EF4-FFF2-40B4-BE49-F238E27FC236}">
                <a16:creationId xmlns:a16="http://schemas.microsoft.com/office/drawing/2014/main" id="{918EBD8B-1D08-D3AE-0CDA-0BD08575C37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7855" y="5308785"/>
            <a:ext cx="545709" cy="5457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arch Icon PNG Images, Vectors Free Download - Pngtree">
            <a:extLst>
              <a:ext uri="{FF2B5EF4-FFF2-40B4-BE49-F238E27FC236}">
                <a16:creationId xmlns:a16="http://schemas.microsoft.com/office/drawing/2014/main" id="{FB00EF1A-B7B1-60CC-9306-3EC9F3BCB0F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60747" y="2472780"/>
            <a:ext cx="635742" cy="63574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Sub item Vector Icons free download in SVG, PNG Format">
            <a:extLst>
              <a:ext uri="{FF2B5EF4-FFF2-40B4-BE49-F238E27FC236}">
                <a16:creationId xmlns:a16="http://schemas.microsoft.com/office/drawing/2014/main" id="{2F1F5BC7-43BD-6066-8DBA-1B8A0F6555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922" y="1408246"/>
            <a:ext cx="717195" cy="717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
        <p:cNvGrpSpPr/>
        <p:nvPr/>
      </p:nvGrpSpPr>
      <p:grpSpPr>
        <a:xfrm>
          <a:off x="0" y="0"/>
          <a:ext cx="0" cy="0"/>
          <a:chOff x="0" y="0"/>
          <a:chExt cx="0" cy="0"/>
        </a:xfrm>
      </p:grpSpPr>
      <p:sp>
        <p:nvSpPr>
          <p:cNvPr id="5" name="Rectangle 4">
            <a:extLst>
              <a:ext uri="{FF2B5EF4-FFF2-40B4-BE49-F238E27FC236}">
                <a16:creationId xmlns:a16="http://schemas.microsoft.com/office/drawing/2014/main" id="{D3D97C2F-5900-DB0C-EC86-7C45EB3C7A55}"/>
              </a:ext>
            </a:extLst>
          </p:cNvPr>
          <p:cNvSpPr/>
          <p:nvPr/>
        </p:nvSpPr>
        <p:spPr>
          <a:xfrm>
            <a:off x="-63367" y="200192"/>
            <a:ext cx="4917307" cy="717195"/>
          </a:xfrm>
          <a:prstGeom prst="rect">
            <a:avLst/>
          </a:prstGeom>
        </p:spPr>
        <p:txBody>
          <a:bodyPr vert="horz" lIns="91440" tIns="45720" rIns="91440" bIns="45720" rtlCol="0" anchor="b">
            <a:normAutofit/>
          </a:bodyPr>
          <a:lstStyle/>
          <a:p>
            <a:pPr marL="228600" lvl="0">
              <a:spcBef>
                <a:spcPts val="0"/>
              </a:spcBef>
              <a:spcAft>
                <a:spcPts val="600"/>
              </a:spcAft>
              <a:buSzPct val="87804"/>
            </a:pPr>
            <a:r>
              <a:rPr lang="en-US" sz="4000" b="1" kern="1200" dirty="0">
                <a:solidFill>
                  <a:schemeClr val="tx1"/>
                </a:solidFill>
                <a:latin typeface="Assistant" pitchFamily="2" charset="-79"/>
                <a:ea typeface="+mn-ea"/>
                <a:cs typeface="Assistant" pitchFamily="2" charset="-79"/>
                <a:sym typeface="Arial"/>
              </a:rPr>
              <a:t>Business Model</a:t>
            </a:r>
          </a:p>
        </p:txBody>
      </p:sp>
      <p:sp>
        <p:nvSpPr>
          <p:cNvPr id="4" name="Google Shape;121;p4">
            <a:extLst>
              <a:ext uri="{FF2B5EF4-FFF2-40B4-BE49-F238E27FC236}">
                <a16:creationId xmlns:a16="http://schemas.microsoft.com/office/drawing/2014/main" id="{FD3F9588-1F34-BE6A-F4AE-DDA28E97C6B5}"/>
              </a:ext>
            </a:extLst>
          </p:cNvPr>
          <p:cNvSpPr txBox="1">
            <a:spLocks noGrp="1"/>
          </p:cNvSpPr>
          <p:nvPr>
            <p:ph type="body" idx="1"/>
          </p:nvPr>
        </p:nvSpPr>
        <p:spPr>
          <a:xfrm>
            <a:off x="1613983" y="1048592"/>
            <a:ext cx="5832017" cy="4760816"/>
          </a:xfrm>
          <a:prstGeom prst="rect">
            <a:avLst/>
          </a:prstGeom>
        </p:spPr>
        <p:txBody>
          <a:bodyPr spcFirstLastPara="1" vert="horz" lIns="91440" tIns="45720" rIns="91440" bIns="45720" rtlCol="0" anchor="t" anchorCtr="0">
            <a:normAutofit/>
          </a:bodyPr>
          <a:lstStyle/>
          <a:p>
            <a:pPr marL="228600" lvl="0" indent="0">
              <a:lnSpc>
                <a:spcPct val="110000"/>
              </a:lnSpc>
              <a:spcBef>
                <a:spcPts val="0"/>
              </a:spcBef>
              <a:spcAft>
                <a:spcPts val="600"/>
              </a:spcAft>
              <a:buSzPct val="100000"/>
              <a:buNone/>
            </a:pPr>
            <a:endParaRPr lang="en-US" sz="1800" b="1" kern="1200" dirty="0">
              <a:solidFill>
                <a:schemeClr val="tx1"/>
              </a:solidFill>
              <a:latin typeface="Assistant" pitchFamily="2" charset="-79"/>
              <a:ea typeface="+mn-ea"/>
              <a:cs typeface="Assistant" pitchFamily="2" charset="-79"/>
              <a:sym typeface="Arial"/>
            </a:endParaRPr>
          </a:p>
          <a:p>
            <a:pPr marL="228600" lvl="0" indent="0">
              <a:lnSpc>
                <a:spcPct val="110000"/>
              </a:lnSpc>
              <a:spcBef>
                <a:spcPts val="0"/>
              </a:spcBef>
              <a:spcAft>
                <a:spcPts val="600"/>
              </a:spcAft>
              <a:buSzPct val="100000"/>
              <a:buNone/>
            </a:pPr>
            <a:r>
              <a:rPr lang="en-US" sz="1800" b="1" kern="1200" dirty="0">
                <a:solidFill>
                  <a:schemeClr val="tx1"/>
                </a:solidFill>
                <a:latin typeface="Assistant" pitchFamily="2" charset="-79"/>
                <a:ea typeface="+mn-ea"/>
                <a:cs typeface="Assistant" pitchFamily="2" charset="-79"/>
                <a:sym typeface="Arial"/>
              </a:rPr>
              <a:t>Sellers</a:t>
            </a:r>
            <a:r>
              <a:rPr lang="en-US" sz="1800" kern="1200" dirty="0">
                <a:solidFill>
                  <a:schemeClr val="tx1"/>
                </a:solidFill>
                <a:latin typeface="Assistant" pitchFamily="2" charset="-79"/>
                <a:ea typeface="+mn-ea"/>
                <a:cs typeface="Assistant" pitchFamily="2" charset="-79"/>
                <a:sym typeface="Arial"/>
              </a:rPr>
              <a:t>: Transaction fee of 0.5% </a:t>
            </a:r>
          </a:p>
          <a:p>
            <a:pPr marL="228600" lvl="0" indent="0">
              <a:lnSpc>
                <a:spcPct val="110000"/>
              </a:lnSpc>
              <a:spcBef>
                <a:spcPts val="0"/>
              </a:spcBef>
              <a:spcAft>
                <a:spcPts val="600"/>
              </a:spcAft>
              <a:buSzPct val="100000"/>
              <a:buNone/>
            </a:pPr>
            <a:r>
              <a:rPr lang="en-US" sz="1800" b="1" kern="1200" dirty="0">
                <a:solidFill>
                  <a:schemeClr val="tx1"/>
                </a:solidFill>
                <a:latin typeface="Assistant" pitchFamily="2" charset="-79"/>
                <a:ea typeface="+mn-ea"/>
                <a:cs typeface="Assistant" pitchFamily="2" charset="-79"/>
                <a:sym typeface="Arial"/>
              </a:rPr>
              <a:t>Buyers</a:t>
            </a:r>
            <a:r>
              <a:rPr lang="en-US" sz="1800" kern="1200" dirty="0">
                <a:solidFill>
                  <a:schemeClr val="tx1"/>
                </a:solidFill>
                <a:latin typeface="Assistant" pitchFamily="2" charset="-79"/>
                <a:ea typeface="+mn-ea"/>
                <a:cs typeface="Assistant" pitchFamily="2" charset="-79"/>
                <a:sym typeface="Arial"/>
              </a:rPr>
              <a:t>: Subscription fee of $2 per month.</a:t>
            </a:r>
          </a:p>
          <a:p>
            <a:pPr marL="0" lvl="0" indent="0">
              <a:lnSpc>
                <a:spcPct val="110000"/>
              </a:lnSpc>
              <a:spcBef>
                <a:spcPts val="0"/>
              </a:spcBef>
              <a:spcAft>
                <a:spcPts val="600"/>
              </a:spcAft>
              <a:buNone/>
            </a:pPr>
            <a:endParaRPr lang="en-US" sz="1800" kern="1200" dirty="0">
              <a:solidFill>
                <a:schemeClr val="tx1"/>
              </a:solidFill>
              <a:latin typeface="Assistant" pitchFamily="2" charset="-79"/>
              <a:ea typeface="+mn-ea"/>
              <a:cs typeface="Assistant" pitchFamily="2" charset="-79"/>
              <a:sym typeface="Arial"/>
            </a:endParaRPr>
          </a:p>
          <a:p>
            <a:pPr marL="0" lvl="0" indent="0">
              <a:lnSpc>
                <a:spcPct val="110000"/>
              </a:lnSpc>
              <a:spcBef>
                <a:spcPts val="0"/>
              </a:spcBef>
              <a:spcAft>
                <a:spcPts val="600"/>
              </a:spcAft>
              <a:buNone/>
            </a:pPr>
            <a:endParaRPr lang="en-US" sz="1800" kern="1200" dirty="0">
              <a:solidFill>
                <a:schemeClr val="tx1"/>
              </a:solidFill>
              <a:latin typeface="Assistant" pitchFamily="2" charset="-79"/>
              <a:ea typeface="+mn-ea"/>
              <a:cs typeface="Assistant" pitchFamily="2" charset="-79"/>
              <a:sym typeface="Arial"/>
            </a:endParaRPr>
          </a:p>
        </p:txBody>
      </p:sp>
      <p:pic>
        <p:nvPicPr>
          <p:cNvPr id="6" name="Google Shape;91;p1">
            <a:extLst>
              <a:ext uri="{FF2B5EF4-FFF2-40B4-BE49-F238E27FC236}">
                <a16:creationId xmlns:a16="http://schemas.microsoft.com/office/drawing/2014/main" id="{48C7567E-DF14-1E4F-25E8-AF5982DDF42E}"/>
              </a:ext>
            </a:extLst>
          </p:cNvPr>
          <p:cNvPicPr preferRelativeResize="0"/>
          <p:nvPr/>
        </p:nvPicPr>
        <p:blipFill rotWithShape="1">
          <a:blip r:embed="rId3">
            <a:alphaModFix/>
          </a:blip>
          <a:srcRect t="69" b="79"/>
          <a:stretch/>
        </p:blipFill>
        <p:spPr>
          <a:xfrm>
            <a:off x="159191" y="5688040"/>
            <a:ext cx="1296692" cy="127632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pic>
        <p:nvPicPr>
          <p:cNvPr id="8" name="Google Shape;173;g2eedf12dd6d_1_64">
            <a:extLst>
              <a:ext uri="{FF2B5EF4-FFF2-40B4-BE49-F238E27FC236}">
                <a16:creationId xmlns:a16="http://schemas.microsoft.com/office/drawing/2014/main" id="{EFC5E98E-B470-D8A6-59D3-76DC78CA48F3}"/>
              </a:ext>
            </a:extLst>
          </p:cNvPr>
          <p:cNvPicPr preferRelativeResize="0"/>
          <p:nvPr/>
        </p:nvPicPr>
        <p:blipFill>
          <a:blip r:embed="rId4">
            <a:alphaModFix/>
          </a:blip>
          <a:stretch>
            <a:fillRect/>
          </a:stretch>
        </p:blipFill>
        <p:spPr>
          <a:xfrm>
            <a:off x="278987" y="1137218"/>
            <a:ext cx="1334996" cy="1276320"/>
          </a:xfrm>
          <a:prstGeom prst="rect">
            <a:avLst/>
          </a:prstGeom>
          <a:noFill/>
          <a:ln>
            <a:noFill/>
          </a:ln>
        </p:spPr>
      </p:pic>
    </p:spTree>
    <p:extLst>
      <p:ext uri="{BB962C8B-B14F-4D97-AF65-F5344CB8AC3E}">
        <p14:creationId xmlns:p14="http://schemas.microsoft.com/office/powerpoint/2010/main" val="397860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g2eedf12dd6d_1_76"/>
          <p:cNvPicPr preferRelativeResize="0"/>
          <p:nvPr/>
        </p:nvPicPr>
        <p:blipFill>
          <a:blip r:embed="rId3">
            <a:alphaModFix/>
          </a:blip>
          <a:stretch>
            <a:fillRect/>
          </a:stretch>
        </p:blipFill>
        <p:spPr>
          <a:xfrm>
            <a:off x="5330937" y="1645161"/>
            <a:ext cx="1428050" cy="1428050"/>
          </a:xfrm>
          <a:prstGeom prst="rect">
            <a:avLst/>
          </a:prstGeom>
          <a:noFill/>
          <a:ln>
            <a:noFill/>
          </a:ln>
        </p:spPr>
      </p:pic>
      <p:sp>
        <p:nvSpPr>
          <p:cNvPr id="149" name="Google Shape;149;g2eedf12dd6d_1_76"/>
          <p:cNvSpPr txBox="1"/>
          <p:nvPr/>
        </p:nvSpPr>
        <p:spPr>
          <a:xfrm>
            <a:off x="4693562" y="3157236"/>
            <a:ext cx="2519600" cy="65091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US" sz="2200" dirty="0">
                <a:solidFill>
                  <a:schemeClr val="dk1"/>
                </a:solidFill>
                <a:latin typeface="Assistant"/>
                <a:ea typeface="Assistant"/>
                <a:cs typeface="Assistant"/>
                <a:sym typeface="Assistant"/>
              </a:rPr>
              <a:t>200M people</a:t>
            </a:r>
            <a:endParaRPr lang="en-US" sz="2200" dirty="0">
              <a:latin typeface="Assistant"/>
              <a:ea typeface="Assistant"/>
              <a:cs typeface="Assistant"/>
              <a:sym typeface="Assistant"/>
            </a:endParaRPr>
          </a:p>
        </p:txBody>
      </p:sp>
      <p:pic>
        <p:nvPicPr>
          <p:cNvPr id="150" name="Google Shape;150;g2eedf12dd6d_1_76"/>
          <p:cNvPicPr preferRelativeResize="0"/>
          <p:nvPr/>
        </p:nvPicPr>
        <p:blipFill>
          <a:blip r:embed="rId4">
            <a:alphaModFix/>
          </a:blip>
          <a:stretch>
            <a:fillRect/>
          </a:stretch>
        </p:blipFill>
        <p:spPr>
          <a:xfrm>
            <a:off x="9077687" y="1670561"/>
            <a:ext cx="1428050" cy="1428050"/>
          </a:xfrm>
          <a:prstGeom prst="rect">
            <a:avLst/>
          </a:prstGeom>
          <a:noFill/>
          <a:ln>
            <a:noFill/>
          </a:ln>
        </p:spPr>
      </p:pic>
      <p:sp>
        <p:nvSpPr>
          <p:cNvPr id="151" name="Google Shape;151;g2eedf12dd6d_1_76"/>
          <p:cNvSpPr txBox="1"/>
          <p:nvPr/>
        </p:nvSpPr>
        <p:spPr>
          <a:xfrm>
            <a:off x="8023512" y="3157236"/>
            <a:ext cx="3536400" cy="104025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US" sz="2200">
                <a:solidFill>
                  <a:schemeClr val="dk1"/>
                </a:solidFill>
                <a:latin typeface="Assistant"/>
                <a:ea typeface="Assistant"/>
                <a:cs typeface="Assistant"/>
                <a:sym typeface="Assistant"/>
              </a:rPr>
              <a:t>Monthly subscription fee of $2 + 0.5% commission fee</a:t>
            </a:r>
            <a:endParaRPr lang="en-US" sz="2200" dirty="0">
              <a:latin typeface="Assistant"/>
              <a:ea typeface="Assistant"/>
              <a:cs typeface="Assistant"/>
              <a:sym typeface="Assistant"/>
            </a:endParaRPr>
          </a:p>
        </p:txBody>
      </p:sp>
      <p:sp>
        <p:nvSpPr>
          <p:cNvPr id="152" name="Google Shape;152;g2eedf12dd6d_1_76"/>
          <p:cNvSpPr txBox="1"/>
          <p:nvPr/>
        </p:nvSpPr>
        <p:spPr>
          <a:xfrm>
            <a:off x="1794800" y="4926125"/>
            <a:ext cx="8523900" cy="119952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US" sz="5300" b="1">
                <a:solidFill>
                  <a:srgbClr val="4169E1"/>
                </a:solidFill>
                <a:latin typeface="Assistant"/>
                <a:ea typeface="Assistant"/>
                <a:cs typeface="Assistant"/>
                <a:sym typeface="Assistant"/>
              </a:rPr>
              <a:t>Over $4.5B yearly</a:t>
            </a:r>
            <a:endParaRPr lang="en-US" sz="4300" b="1" dirty="0">
              <a:solidFill>
                <a:srgbClr val="4169E1"/>
              </a:solidFill>
              <a:latin typeface="Assistant"/>
              <a:ea typeface="Assistant"/>
              <a:cs typeface="Assistant"/>
              <a:sym typeface="Assistant"/>
            </a:endParaRPr>
          </a:p>
        </p:txBody>
      </p:sp>
      <p:pic>
        <p:nvPicPr>
          <p:cNvPr id="153" name="Google Shape;153;g2eedf12dd6d_1_76"/>
          <p:cNvPicPr preferRelativeResize="0"/>
          <p:nvPr/>
        </p:nvPicPr>
        <p:blipFill>
          <a:blip r:embed="rId5">
            <a:alphaModFix/>
          </a:blip>
          <a:stretch>
            <a:fillRect/>
          </a:stretch>
        </p:blipFill>
        <p:spPr>
          <a:xfrm>
            <a:off x="1424462" y="1568961"/>
            <a:ext cx="1428050" cy="1428050"/>
          </a:xfrm>
          <a:prstGeom prst="rect">
            <a:avLst/>
          </a:prstGeom>
          <a:noFill/>
          <a:ln>
            <a:noFill/>
          </a:ln>
        </p:spPr>
      </p:pic>
      <p:sp>
        <p:nvSpPr>
          <p:cNvPr id="154" name="Google Shape;154;g2eedf12dd6d_1_76"/>
          <p:cNvSpPr txBox="1"/>
          <p:nvPr/>
        </p:nvSpPr>
        <p:spPr>
          <a:xfrm>
            <a:off x="807537" y="3157236"/>
            <a:ext cx="2661900" cy="142959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US" sz="2200" dirty="0">
                <a:solidFill>
                  <a:schemeClr val="dk1"/>
                </a:solidFill>
                <a:latin typeface="Assistant"/>
                <a:ea typeface="Assistant"/>
                <a:cs typeface="Assistant"/>
                <a:sym typeface="Assistant"/>
              </a:rPr>
              <a:t>69% of American cardholders sitting on unused rewards</a:t>
            </a:r>
            <a:endParaRPr lang="en-US" sz="2200" dirty="0">
              <a:latin typeface="Assistant"/>
              <a:ea typeface="Assistant"/>
              <a:cs typeface="Assistant"/>
              <a:sym typeface="Assistant"/>
            </a:endParaRPr>
          </a:p>
        </p:txBody>
      </p:sp>
      <p:pic>
        <p:nvPicPr>
          <p:cNvPr id="155" name="Google Shape;155;g2eedf12dd6d_1_76"/>
          <p:cNvPicPr preferRelativeResize="0"/>
          <p:nvPr/>
        </p:nvPicPr>
        <p:blipFill>
          <a:blip r:embed="rId6">
            <a:alphaModFix/>
          </a:blip>
          <a:stretch>
            <a:fillRect/>
          </a:stretch>
        </p:blipFill>
        <p:spPr>
          <a:xfrm>
            <a:off x="3688987" y="2249158"/>
            <a:ext cx="846600" cy="846600"/>
          </a:xfrm>
          <a:prstGeom prst="rect">
            <a:avLst/>
          </a:prstGeom>
          <a:noFill/>
          <a:ln>
            <a:noFill/>
          </a:ln>
        </p:spPr>
      </p:pic>
      <p:sp>
        <p:nvSpPr>
          <p:cNvPr id="156" name="Google Shape;156;g2eedf12dd6d_1_76"/>
          <p:cNvSpPr/>
          <p:nvPr/>
        </p:nvSpPr>
        <p:spPr>
          <a:xfrm rot="2700000">
            <a:off x="7401331" y="2454442"/>
            <a:ext cx="629608" cy="629608"/>
          </a:xfrm>
          <a:prstGeom prst="plus">
            <a:avLst>
              <a:gd name="adj" fmla="val 35753"/>
            </a:avLst>
          </a:prstGeom>
          <a:solidFill>
            <a:srgbClr val="4169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 name="Google Shape;91;p1">
            <a:extLst>
              <a:ext uri="{FF2B5EF4-FFF2-40B4-BE49-F238E27FC236}">
                <a16:creationId xmlns:a16="http://schemas.microsoft.com/office/drawing/2014/main" id="{C924A2AE-253B-B569-5A8E-3C26BD69F8BB}"/>
              </a:ext>
            </a:extLst>
          </p:cNvPr>
          <p:cNvPicPr preferRelativeResize="0"/>
          <p:nvPr/>
        </p:nvPicPr>
        <p:blipFill rotWithShape="1">
          <a:blip r:embed="rId7">
            <a:alphaModFix/>
          </a:blip>
          <a:srcRect t="69" b="79"/>
          <a:stretch/>
        </p:blipFill>
        <p:spPr>
          <a:xfrm>
            <a:off x="159191" y="5688040"/>
            <a:ext cx="1296692" cy="127632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sp>
        <p:nvSpPr>
          <p:cNvPr id="6" name="Google Shape;166;g2eedf12dd6d_1_64">
            <a:extLst>
              <a:ext uri="{FF2B5EF4-FFF2-40B4-BE49-F238E27FC236}">
                <a16:creationId xmlns:a16="http://schemas.microsoft.com/office/drawing/2014/main" id="{008C9D6B-3D90-B5C6-3A69-ED6C917BAF51}"/>
              </a:ext>
            </a:extLst>
          </p:cNvPr>
          <p:cNvSpPr txBox="1">
            <a:spLocks noGrp="1"/>
          </p:cNvSpPr>
          <p:nvPr>
            <p:ph type="title"/>
          </p:nvPr>
        </p:nvSpPr>
        <p:spPr>
          <a:xfrm>
            <a:off x="360200" y="423917"/>
            <a:ext cx="7176000" cy="7572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1"/>
              </a:buClr>
              <a:buSzPts val="5400"/>
              <a:buFont typeface="Calibri"/>
              <a:buNone/>
            </a:pPr>
            <a:r>
              <a:rPr lang="en-US" sz="4800" b="1" dirty="0">
                <a:latin typeface="Assistant"/>
                <a:ea typeface="Assistant"/>
                <a:cs typeface="Assistant"/>
                <a:sym typeface="Assistant"/>
              </a:rPr>
              <a:t>Total Available Market</a:t>
            </a:r>
          </a:p>
        </p:txBody>
      </p:sp>
      <p:sp>
        <p:nvSpPr>
          <p:cNvPr id="7" name="Arrow: Down 6">
            <a:extLst>
              <a:ext uri="{FF2B5EF4-FFF2-40B4-BE49-F238E27FC236}">
                <a16:creationId xmlns:a16="http://schemas.microsoft.com/office/drawing/2014/main" id="{D14F7A00-6390-D106-8B3F-6C67B499FE8F}"/>
              </a:ext>
            </a:extLst>
          </p:cNvPr>
          <p:cNvSpPr/>
          <p:nvPr/>
        </p:nvSpPr>
        <p:spPr>
          <a:xfrm>
            <a:off x="5722355" y="4515669"/>
            <a:ext cx="462013" cy="492022"/>
          </a:xfrm>
          <a:prstGeom prst="downArrow">
            <a:avLst/>
          </a:prstGeom>
          <a:solidFill>
            <a:srgbClr val="4169E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5"/>
          <p:cNvSpPr txBox="1"/>
          <p:nvPr/>
        </p:nvSpPr>
        <p:spPr>
          <a:xfrm>
            <a:off x="197706" y="127000"/>
            <a:ext cx="3898900" cy="1104900"/>
          </a:xfrm>
          <a:prstGeom prst="rect">
            <a:avLst/>
          </a:prstGeom>
          <a:noFill/>
          <a:ln>
            <a:noFill/>
          </a:ln>
        </p:spPr>
        <p:txBody>
          <a:bodyPr spcFirstLastPara="1" wrap="square" lIns="91425" tIns="45700" rIns="91425" bIns="45700" anchor="b" anchorCtr="1">
            <a:normAutofit/>
          </a:bodyPr>
          <a:lstStyle/>
          <a:p>
            <a:pPr marL="0" marR="0" lvl="0" indent="0" algn="ctr">
              <a:lnSpc>
                <a:spcPct val="90000"/>
              </a:lnSpc>
              <a:spcBef>
                <a:spcPts val="0"/>
              </a:spcBef>
              <a:spcAft>
                <a:spcPts val="300"/>
              </a:spcAft>
              <a:buClr>
                <a:srgbClr val="000000"/>
              </a:buClr>
              <a:buSzPts val="5000"/>
              <a:buFont typeface="Arial"/>
              <a:buNone/>
            </a:pPr>
            <a:r>
              <a:rPr lang="en-US" sz="5000" b="1" i="0" u="none" strike="noStrike" cap="none" dirty="0">
                <a:solidFill>
                  <a:schemeClr val="dk1"/>
                </a:solidFill>
                <a:latin typeface="Assistant" pitchFamily="2" charset="-79"/>
                <a:cs typeface="Assistant" pitchFamily="2" charset="-79"/>
                <a:sym typeface="Arial"/>
              </a:rPr>
              <a:t>Competitors</a:t>
            </a:r>
            <a:endParaRPr sz="5000" b="1" i="0" u="none" strike="noStrike" cap="none" dirty="0">
              <a:solidFill>
                <a:schemeClr val="dk1"/>
              </a:solidFill>
              <a:latin typeface="Assistant" pitchFamily="2" charset="-79"/>
              <a:cs typeface="Assistant" pitchFamily="2" charset="-79"/>
              <a:sym typeface="Arial"/>
            </a:endParaRPr>
          </a:p>
        </p:txBody>
      </p:sp>
      <p:sp>
        <p:nvSpPr>
          <p:cNvPr id="192" name="Google Shape;192;p5"/>
          <p:cNvSpPr txBox="1"/>
          <p:nvPr/>
        </p:nvSpPr>
        <p:spPr>
          <a:xfrm>
            <a:off x="2743615" y="2666997"/>
            <a:ext cx="6571420" cy="2115400"/>
          </a:xfrm>
          <a:prstGeom prst="rect">
            <a:avLst/>
          </a:prstGeom>
          <a:noFill/>
          <a:ln>
            <a:noFill/>
          </a:ln>
        </p:spPr>
        <p:txBody>
          <a:bodyPr spcFirstLastPara="1" wrap="square" lIns="91425" tIns="45700" rIns="91425" bIns="45700" anchor="t" anchorCtr="0">
            <a:noAutofit/>
          </a:bodyPr>
          <a:lstStyle/>
          <a:p>
            <a:pPr marL="276225" marR="0" lvl="0" algn="ctr" rtl="0">
              <a:lnSpc>
                <a:spcPct val="150000"/>
              </a:lnSpc>
              <a:spcBef>
                <a:spcPts val="0"/>
              </a:spcBef>
              <a:spcAft>
                <a:spcPts val="0"/>
              </a:spcAft>
              <a:buClr>
                <a:schemeClr val="dk1"/>
              </a:buClr>
              <a:buSzPts val="1450"/>
            </a:pPr>
            <a:r>
              <a:rPr lang="en-US" sz="2000" dirty="0">
                <a:solidFill>
                  <a:schemeClr val="dk1"/>
                </a:solidFill>
                <a:latin typeface="Assistant" pitchFamily="2" charset="-79"/>
                <a:cs typeface="Assistant" pitchFamily="2" charset="-79"/>
              </a:rPr>
              <a:t>Arrange transactions between a buyer and a seller. Brokers help people to sell their miles and points. </a:t>
            </a:r>
          </a:p>
          <a:p>
            <a:pPr marL="276225" marR="0" lvl="0" algn="ctr" rtl="0">
              <a:lnSpc>
                <a:spcPct val="150000"/>
              </a:lnSpc>
              <a:spcBef>
                <a:spcPts val="0"/>
              </a:spcBef>
              <a:spcAft>
                <a:spcPts val="0"/>
              </a:spcAft>
              <a:buClr>
                <a:schemeClr val="dk1"/>
              </a:buClr>
              <a:buSzPts val="1450"/>
            </a:pPr>
            <a:r>
              <a:rPr lang="en-US" sz="2000" u="sng" dirty="0">
                <a:solidFill>
                  <a:schemeClr val="dk1"/>
                </a:solidFill>
                <a:latin typeface="Assistant" pitchFamily="2" charset="-79"/>
                <a:cs typeface="Assistant" pitchFamily="2" charset="-79"/>
              </a:rPr>
              <a:t>Against of the terms of use</a:t>
            </a:r>
          </a:p>
          <a:p>
            <a:pPr marL="276225" marR="0" lvl="0" algn="ctr" rtl="0">
              <a:lnSpc>
                <a:spcPct val="150000"/>
              </a:lnSpc>
              <a:spcBef>
                <a:spcPts val="0"/>
              </a:spcBef>
              <a:spcAft>
                <a:spcPts val="0"/>
              </a:spcAft>
              <a:buClr>
                <a:schemeClr val="dk1"/>
              </a:buClr>
              <a:buSzPts val="1450"/>
            </a:pPr>
            <a:r>
              <a:rPr lang="en-US" sz="2000" u="sng" dirty="0">
                <a:solidFill>
                  <a:schemeClr val="dk1"/>
                </a:solidFill>
                <a:latin typeface="Assistant" pitchFamily="2" charset="-79"/>
                <a:cs typeface="Assistant" pitchFamily="2" charset="-79"/>
              </a:rPr>
              <a:t>Unsecure</a:t>
            </a:r>
          </a:p>
        </p:txBody>
      </p:sp>
      <p:pic>
        <p:nvPicPr>
          <p:cNvPr id="2" name="Google Shape;91;p1">
            <a:extLst>
              <a:ext uri="{FF2B5EF4-FFF2-40B4-BE49-F238E27FC236}">
                <a16:creationId xmlns:a16="http://schemas.microsoft.com/office/drawing/2014/main" id="{1974A68F-A4EF-6235-E786-4C929FC6823F}"/>
              </a:ext>
            </a:extLst>
          </p:cNvPr>
          <p:cNvPicPr preferRelativeResize="0"/>
          <p:nvPr/>
        </p:nvPicPr>
        <p:blipFill rotWithShape="1">
          <a:blip r:embed="rId3">
            <a:alphaModFix/>
          </a:blip>
          <a:srcRect t="69" b="79"/>
          <a:stretch/>
        </p:blipFill>
        <p:spPr>
          <a:xfrm>
            <a:off x="159191" y="5688040"/>
            <a:ext cx="1296692" cy="127632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sp>
        <p:nvSpPr>
          <p:cNvPr id="4" name="TextBox 3">
            <a:extLst>
              <a:ext uri="{FF2B5EF4-FFF2-40B4-BE49-F238E27FC236}">
                <a16:creationId xmlns:a16="http://schemas.microsoft.com/office/drawing/2014/main" id="{2D249C1C-E4AB-D6EF-6C90-E0F1534F3569}"/>
              </a:ext>
            </a:extLst>
          </p:cNvPr>
          <p:cNvSpPr txBox="1"/>
          <p:nvPr/>
        </p:nvSpPr>
        <p:spPr>
          <a:xfrm>
            <a:off x="3106056" y="1946270"/>
            <a:ext cx="6096000" cy="769441"/>
          </a:xfrm>
          <a:prstGeom prst="rect">
            <a:avLst/>
          </a:prstGeom>
          <a:noFill/>
        </p:spPr>
        <p:txBody>
          <a:bodyPr wrap="square">
            <a:spAutoFit/>
          </a:bodyPr>
          <a:lstStyle/>
          <a:p>
            <a:pPr algn="ctr"/>
            <a:r>
              <a:rPr lang="en-US" sz="4400" b="1" dirty="0">
                <a:solidFill>
                  <a:schemeClr val="dk1"/>
                </a:solidFill>
                <a:latin typeface="Assistant" pitchFamily="2" charset="-79"/>
                <a:cs typeface="Assistant" pitchFamily="2" charset="-79"/>
              </a:rPr>
              <a:t>Brokers</a:t>
            </a:r>
            <a:endParaRPr lang="he-IL" sz="4400" b="1" dirty="0"/>
          </a:p>
        </p:txBody>
      </p:sp>
      <p:sp>
        <p:nvSpPr>
          <p:cNvPr id="5" name="Rectangle: Rounded Corners 4">
            <a:extLst>
              <a:ext uri="{FF2B5EF4-FFF2-40B4-BE49-F238E27FC236}">
                <a16:creationId xmlns:a16="http://schemas.microsoft.com/office/drawing/2014/main" id="{30A0EA14-791F-CDA2-3BDC-45F4C7D83C7A}"/>
              </a:ext>
            </a:extLst>
          </p:cNvPr>
          <p:cNvSpPr/>
          <p:nvPr/>
        </p:nvSpPr>
        <p:spPr>
          <a:xfrm>
            <a:off x="2638463" y="1480456"/>
            <a:ext cx="6835814" cy="3512457"/>
          </a:xfrm>
          <a:prstGeom prst="roundRect">
            <a:avLst/>
          </a:prstGeom>
          <a:noFill/>
          <a:ln w="57150">
            <a:solidFill>
              <a:srgbClr val="4169E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Google Shape;155;g2eedf12dd6d_1_76">
            <a:extLst>
              <a:ext uri="{FF2B5EF4-FFF2-40B4-BE49-F238E27FC236}">
                <a16:creationId xmlns:a16="http://schemas.microsoft.com/office/drawing/2014/main" id="{09B77EF1-7810-078E-ABF4-7FCFE96902BB}"/>
              </a:ext>
            </a:extLst>
          </p:cNvPr>
          <p:cNvPicPr preferRelativeResize="0"/>
          <p:nvPr/>
        </p:nvPicPr>
        <p:blipFill>
          <a:blip r:embed="rId4">
            <a:alphaModFix/>
          </a:blip>
          <a:stretch>
            <a:fillRect/>
          </a:stretch>
        </p:blipFill>
        <p:spPr>
          <a:xfrm>
            <a:off x="4323027" y="1936203"/>
            <a:ext cx="771486" cy="7614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oogle Shape;91;p1">
            <a:extLst>
              <a:ext uri="{FF2B5EF4-FFF2-40B4-BE49-F238E27FC236}">
                <a16:creationId xmlns:a16="http://schemas.microsoft.com/office/drawing/2014/main" id="{AA3C8A08-EC27-3B3D-B725-A3D187428285}"/>
              </a:ext>
            </a:extLst>
          </p:cNvPr>
          <p:cNvPicPr preferRelativeResize="0"/>
          <p:nvPr/>
        </p:nvPicPr>
        <p:blipFill rotWithShape="1">
          <a:blip r:embed="rId3"/>
          <a:srcRect l="9254" t="24489" r="7959" b="22932"/>
          <a:stretch/>
        </p:blipFill>
        <p:spPr>
          <a:xfrm>
            <a:off x="346254" y="1328566"/>
            <a:ext cx="5574028" cy="3595125"/>
          </a:xfrm>
          <a:prstGeom prst="rect">
            <a:avLst/>
          </a:prstGeom>
          <a:noFill/>
          <a:ln>
            <a:noFill/>
          </a:ln>
        </p:spPr>
      </p:pic>
      <p:sp>
        <p:nvSpPr>
          <p:cNvPr id="3" name="TextBox 2">
            <a:extLst>
              <a:ext uri="{FF2B5EF4-FFF2-40B4-BE49-F238E27FC236}">
                <a16:creationId xmlns:a16="http://schemas.microsoft.com/office/drawing/2014/main" id="{05FF99E2-7831-F50F-A439-1ADDA6E955CD}"/>
              </a:ext>
            </a:extLst>
          </p:cNvPr>
          <p:cNvSpPr txBox="1"/>
          <p:nvPr/>
        </p:nvSpPr>
        <p:spPr>
          <a:xfrm>
            <a:off x="346253" y="336523"/>
            <a:ext cx="4775720" cy="6499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Assistant" pitchFamily="2" charset="-79"/>
                <a:ea typeface="+mj-ea"/>
                <a:cs typeface="Assistant" pitchFamily="2" charset="-79"/>
              </a:rPr>
              <a:t>Funding Request</a:t>
            </a:r>
          </a:p>
        </p:txBody>
      </p:sp>
      <p:sp>
        <p:nvSpPr>
          <p:cNvPr id="18" name="TextBox 17">
            <a:extLst>
              <a:ext uri="{FF2B5EF4-FFF2-40B4-BE49-F238E27FC236}">
                <a16:creationId xmlns:a16="http://schemas.microsoft.com/office/drawing/2014/main" id="{3AE2192E-1BFA-2CBD-2F79-8240D50DC019}"/>
              </a:ext>
            </a:extLst>
          </p:cNvPr>
          <p:cNvSpPr txBox="1"/>
          <p:nvPr/>
        </p:nvSpPr>
        <p:spPr>
          <a:xfrm>
            <a:off x="5920282" y="3429000"/>
            <a:ext cx="5472981" cy="3742762"/>
          </a:xfrm>
          <a:prstGeom prst="rect">
            <a:avLst/>
          </a:prstGeom>
        </p:spPr>
        <p:txBody>
          <a:bodyPr vert="horz" lIns="91440" tIns="45720" rIns="91440" bIns="45720" rtlCol="0">
            <a:normAutofit/>
          </a:bodyPr>
          <a:lstStyle/>
          <a:p>
            <a:pPr>
              <a:lnSpc>
                <a:spcPct val="150000"/>
              </a:lnSpc>
              <a:spcAft>
                <a:spcPts val="600"/>
              </a:spcAft>
            </a:pPr>
            <a:br>
              <a:rPr lang="en-US" sz="1600" kern="1200" dirty="0">
                <a:solidFill>
                  <a:schemeClr val="tx1"/>
                </a:solidFill>
                <a:latin typeface="+mn-lt"/>
                <a:ea typeface="+mn-ea"/>
                <a:cs typeface="+mn-cs"/>
              </a:rPr>
            </a:br>
            <a:r>
              <a:rPr lang="en-US" sz="1600" kern="1200" dirty="0">
                <a:solidFill>
                  <a:schemeClr val="tx1"/>
                </a:solidFill>
                <a:latin typeface="+mn-lt"/>
                <a:ea typeface="+mn-ea"/>
                <a:cs typeface="+mn-cs"/>
              </a:rPr>
              <a:t>Funding will sustain operations for 2 years.</a:t>
            </a:r>
            <a:br>
              <a:rPr lang="en-US" sz="1600" kern="1200" dirty="0">
                <a:solidFill>
                  <a:schemeClr val="tx1"/>
                </a:solidFill>
                <a:latin typeface="+mn-lt"/>
                <a:ea typeface="+mn-ea"/>
                <a:cs typeface="+mn-cs"/>
              </a:rPr>
            </a:br>
            <a:r>
              <a:rPr lang="en-US" sz="1600" b="1" kern="1200" dirty="0">
                <a:solidFill>
                  <a:schemeClr val="tx1"/>
                </a:solidFill>
                <a:latin typeface="+mn-lt"/>
                <a:ea typeface="+mn-ea"/>
                <a:cs typeface="+mn-cs"/>
              </a:rPr>
              <a:t>Projected outcome</a:t>
            </a:r>
            <a:r>
              <a:rPr lang="en-US" sz="1600" kern="1200" dirty="0">
                <a:solidFill>
                  <a:schemeClr val="tx1"/>
                </a:solidFill>
                <a:latin typeface="+mn-lt"/>
                <a:ea typeface="+mn-ea"/>
                <a:cs typeface="+mn-cs"/>
              </a:rPr>
              <a:t>: 20K paying customers.</a:t>
            </a:r>
            <a:br>
              <a:rPr lang="en-US" sz="1600" kern="1200" dirty="0">
                <a:solidFill>
                  <a:schemeClr val="tx1"/>
                </a:solidFill>
                <a:latin typeface="+mn-lt"/>
                <a:ea typeface="+mn-ea"/>
                <a:cs typeface="+mn-cs"/>
              </a:rPr>
            </a:br>
            <a:r>
              <a:rPr lang="en-US" sz="1600" b="1" kern="1200" dirty="0">
                <a:solidFill>
                  <a:schemeClr val="tx1"/>
                </a:solidFill>
                <a:latin typeface="+mn-lt"/>
                <a:ea typeface="+mn-ea"/>
                <a:cs typeface="+mn-cs"/>
              </a:rPr>
              <a:t>Expected revenue</a:t>
            </a:r>
            <a:r>
              <a:rPr lang="en-US" sz="1600" kern="1200" dirty="0">
                <a:solidFill>
                  <a:schemeClr val="tx1"/>
                </a:solidFill>
                <a:latin typeface="+mn-lt"/>
                <a:ea typeface="+mn-ea"/>
                <a:cs typeface="+mn-cs"/>
              </a:rPr>
              <a:t>: $40,000/month ($480,000/year)</a:t>
            </a:r>
            <a:br>
              <a:rPr lang="en-US" sz="1600" kern="1200" dirty="0">
                <a:solidFill>
                  <a:schemeClr val="tx1"/>
                </a:solidFill>
                <a:latin typeface="+mn-lt"/>
                <a:ea typeface="+mn-ea"/>
                <a:cs typeface="+mn-cs"/>
              </a:rPr>
            </a:br>
            <a:endParaRPr lang="en-US" sz="1600" kern="1200" dirty="0">
              <a:solidFill>
                <a:schemeClr val="tx1"/>
              </a:solidFill>
              <a:latin typeface="+mn-lt"/>
              <a:ea typeface="+mn-ea"/>
              <a:cs typeface="+mn-cs"/>
            </a:endParaRPr>
          </a:p>
        </p:txBody>
      </p:sp>
      <p:pic>
        <p:nvPicPr>
          <p:cNvPr id="31" name="Picture 30">
            <a:extLst>
              <a:ext uri="{FF2B5EF4-FFF2-40B4-BE49-F238E27FC236}">
                <a16:creationId xmlns:a16="http://schemas.microsoft.com/office/drawing/2014/main" id="{58479923-6B0D-E5E8-79F9-4741CF6BE165}"/>
              </a:ext>
            </a:extLst>
          </p:cNvPr>
          <p:cNvPicPr>
            <a:picLocks noChangeAspect="1"/>
          </p:cNvPicPr>
          <p:nvPr/>
        </p:nvPicPr>
        <p:blipFill>
          <a:blip r:embed="rId4"/>
          <a:stretch>
            <a:fillRect/>
          </a:stretch>
        </p:blipFill>
        <p:spPr>
          <a:xfrm>
            <a:off x="5920282" y="661473"/>
            <a:ext cx="5641352" cy="3015002"/>
          </a:xfrm>
          <a:prstGeom prst="rect">
            <a:avLst/>
          </a:prstGeom>
        </p:spPr>
      </p:pic>
    </p:spTree>
    <p:extLst>
      <p:ext uri="{BB962C8B-B14F-4D97-AF65-F5344CB8AC3E}">
        <p14:creationId xmlns:p14="http://schemas.microsoft.com/office/powerpoint/2010/main" val="226980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7"/>
          <p:cNvSpPr txBox="1">
            <a:spLocks noGrp="1"/>
          </p:cNvSpPr>
          <p:nvPr>
            <p:ph type="body" idx="1"/>
          </p:nvPr>
        </p:nvSpPr>
        <p:spPr>
          <a:xfrm>
            <a:off x="354150" y="1362625"/>
            <a:ext cx="6271800" cy="376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None/>
            </a:pPr>
            <a:r>
              <a:rPr lang="en-US" sz="4800" dirty="0">
                <a:latin typeface="Arial"/>
                <a:ea typeface="Arial"/>
                <a:cs typeface="Arial"/>
                <a:sym typeface="Arial"/>
              </a:rPr>
              <a:t>Join us in our mission to help millions turn their benefits into money.</a:t>
            </a:r>
            <a:endParaRPr sz="4800" dirty="0">
              <a:latin typeface="Arial"/>
              <a:ea typeface="Arial"/>
              <a:cs typeface="Arial"/>
              <a:sym typeface="Arial"/>
            </a:endParaRPr>
          </a:p>
        </p:txBody>
      </p:sp>
      <p:pic>
        <p:nvPicPr>
          <p:cNvPr id="212" name="Google Shape;212;p7" descr="Hands holding each other's wrists and interlinked to form a circle"/>
          <p:cNvPicPr preferRelativeResize="0"/>
          <p:nvPr/>
        </p:nvPicPr>
        <p:blipFill rotWithShape="1">
          <a:blip r:embed="rId3">
            <a:alphaModFix/>
          </a:blip>
          <a:srcRect l="25898" r="22263"/>
          <a:stretch/>
        </p:blipFill>
        <p:spPr>
          <a:xfrm>
            <a:off x="6857797" y="-10886"/>
            <a:ext cx="5334205" cy="6868885"/>
          </a:xfrm>
          <a:prstGeom prst="rect">
            <a:avLst/>
          </a:prstGeom>
          <a:noFill/>
          <a:ln>
            <a:noFill/>
          </a:ln>
          <a:effectLst>
            <a:outerShdw blurRad="127000" dist="50800" dir="10800000" sx="99000" sy="99000" algn="r" rotWithShape="0">
              <a:srgbClr val="000000">
                <a:alpha val="40000"/>
              </a:srgbClr>
            </a:outerShdw>
          </a:effectLst>
        </p:spPr>
      </p:pic>
      <p:pic>
        <p:nvPicPr>
          <p:cNvPr id="2" name="Google Shape;91;p1">
            <a:extLst>
              <a:ext uri="{FF2B5EF4-FFF2-40B4-BE49-F238E27FC236}">
                <a16:creationId xmlns:a16="http://schemas.microsoft.com/office/drawing/2014/main" id="{68D93B2A-66B1-BE05-3F5E-6D23A2720AC8}"/>
              </a:ext>
            </a:extLst>
          </p:cNvPr>
          <p:cNvPicPr preferRelativeResize="0"/>
          <p:nvPr/>
        </p:nvPicPr>
        <p:blipFill rotWithShape="1">
          <a:blip r:embed="rId4">
            <a:alphaModFix/>
          </a:blip>
          <a:srcRect t="69" b="79"/>
          <a:stretch/>
        </p:blipFill>
        <p:spPr>
          <a:xfrm>
            <a:off x="159191" y="5688040"/>
            <a:ext cx="1296692" cy="127632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60"/>
        <p:cNvGrpSpPr/>
        <p:nvPr/>
      </p:nvGrpSpPr>
      <p:grpSpPr>
        <a:xfrm>
          <a:off x="0" y="0"/>
          <a:ext cx="0" cy="0"/>
          <a:chOff x="0" y="0"/>
          <a:chExt cx="0" cy="0"/>
        </a:xfrm>
      </p:grpSpPr>
      <p:sp>
        <p:nvSpPr>
          <p:cNvPr id="161" name="Google Shape;161;g2eedf12dd6d_1_64"/>
          <p:cNvSpPr/>
          <p:nvPr/>
        </p:nvSpPr>
        <p:spPr>
          <a:xfrm>
            <a:off x="-37800" y="-30250"/>
            <a:ext cx="12229800" cy="6858000"/>
          </a:xfrm>
          <a:prstGeom prst="rect">
            <a:avLst/>
          </a:prstGeom>
          <a:solidFill>
            <a:srgbClr val="F9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62" name="Google Shape;162;g2eedf12dd6d_1_64"/>
          <p:cNvPicPr preferRelativeResize="0"/>
          <p:nvPr/>
        </p:nvPicPr>
        <p:blipFill rotWithShape="1">
          <a:blip r:embed="rId3">
            <a:alphaModFix/>
          </a:blip>
          <a:srcRect l="10570" r="16533"/>
          <a:stretch/>
        </p:blipFill>
        <p:spPr>
          <a:xfrm>
            <a:off x="7428250" y="546193"/>
            <a:ext cx="4763750" cy="6340982"/>
          </a:xfrm>
          <a:prstGeom prst="rect">
            <a:avLst/>
          </a:prstGeom>
          <a:noFill/>
          <a:ln>
            <a:noFill/>
          </a:ln>
        </p:spPr>
      </p:pic>
      <p:sp>
        <p:nvSpPr>
          <p:cNvPr id="166" name="Google Shape;166;g2eedf12dd6d_1_64"/>
          <p:cNvSpPr txBox="1">
            <a:spLocks noGrp="1"/>
          </p:cNvSpPr>
          <p:nvPr>
            <p:ph type="title"/>
          </p:nvPr>
        </p:nvSpPr>
        <p:spPr>
          <a:xfrm>
            <a:off x="252250" y="396525"/>
            <a:ext cx="7176000" cy="7572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1"/>
              </a:buClr>
              <a:buSzPts val="5400"/>
              <a:buFont typeface="Calibri"/>
              <a:buNone/>
            </a:pPr>
            <a:r>
              <a:rPr lang="en-US" sz="4800" b="1" dirty="0">
                <a:latin typeface="Assistant"/>
                <a:ea typeface="Assistant"/>
                <a:cs typeface="Assistant"/>
                <a:sym typeface="Assistant"/>
              </a:rPr>
              <a:t>How does it work? </a:t>
            </a:r>
            <a:endParaRPr sz="4800" b="1" dirty="0">
              <a:latin typeface="Assistant"/>
              <a:ea typeface="Assistant"/>
              <a:cs typeface="Assistant"/>
              <a:sym typeface="Assistant"/>
            </a:endParaRPr>
          </a:p>
        </p:txBody>
      </p:sp>
      <p:sp>
        <p:nvSpPr>
          <p:cNvPr id="164" name="Google Shape;164;g2eedf12dd6d_1_64"/>
          <p:cNvSpPr txBox="1">
            <a:spLocks noGrp="1"/>
          </p:cNvSpPr>
          <p:nvPr>
            <p:ph type="body" idx="1"/>
          </p:nvPr>
        </p:nvSpPr>
        <p:spPr>
          <a:xfrm>
            <a:off x="1829825" y="5633350"/>
            <a:ext cx="5862300" cy="854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900">
                <a:latin typeface="Assistant"/>
                <a:ea typeface="Assistant"/>
                <a:cs typeface="Assistant"/>
                <a:sym typeface="Assistant"/>
              </a:rPr>
              <a:t>The app includes a premium account with unlimited cards, unlimited recommendation usage, and no ads.</a:t>
            </a:r>
            <a:endParaRPr sz="1900">
              <a:latin typeface="Assistant"/>
              <a:ea typeface="Assistant"/>
              <a:cs typeface="Assistant"/>
              <a:sym typeface="Assistant"/>
            </a:endParaRPr>
          </a:p>
        </p:txBody>
      </p:sp>
      <p:pic>
        <p:nvPicPr>
          <p:cNvPr id="165" name="Google Shape;165;g2eedf12dd6d_1_64"/>
          <p:cNvPicPr preferRelativeResize="0"/>
          <p:nvPr/>
        </p:nvPicPr>
        <p:blipFill rotWithShape="1">
          <a:blip r:embed="rId4">
            <a:alphaModFix/>
          </a:blip>
          <a:srcRect t="665"/>
          <a:stretch/>
        </p:blipFill>
        <p:spPr>
          <a:xfrm>
            <a:off x="8012159" y="1416735"/>
            <a:ext cx="1654682" cy="3370380"/>
          </a:xfrm>
          <a:prstGeom prst="rect">
            <a:avLst/>
          </a:prstGeom>
          <a:noFill/>
          <a:ln>
            <a:noFill/>
          </a:ln>
        </p:spPr>
      </p:pic>
      <p:pic>
        <p:nvPicPr>
          <p:cNvPr id="167" name="Google Shape;167;g2eedf12dd6d_1_64"/>
          <p:cNvPicPr preferRelativeResize="0"/>
          <p:nvPr/>
        </p:nvPicPr>
        <p:blipFill>
          <a:blip r:embed="rId5">
            <a:alphaModFix/>
          </a:blip>
          <a:stretch>
            <a:fillRect/>
          </a:stretch>
        </p:blipFill>
        <p:spPr>
          <a:xfrm>
            <a:off x="495450" y="1474625"/>
            <a:ext cx="971750" cy="971750"/>
          </a:xfrm>
          <a:prstGeom prst="rect">
            <a:avLst/>
          </a:prstGeom>
          <a:noFill/>
          <a:ln>
            <a:noFill/>
          </a:ln>
        </p:spPr>
      </p:pic>
      <p:sp>
        <p:nvSpPr>
          <p:cNvPr id="168" name="Google Shape;168;g2eedf12dd6d_1_64"/>
          <p:cNvSpPr txBox="1"/>
          <p:nvPr/>
        </p:nvSpPr>
        <p:spPr>
          <a:xfrm>
            <a:off x="1726850" y="1539425"/>
            <a:ext cx="5238900" cy="114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Assistant"/>
                <a:ea typeface="Assistant"/>
                <a:cs typeface="Assistant"/>
                <a:sym typeface="Assistant"/>
              </a:rPr>
              <a:t>The app will keep the data of benefits within credit cards (both general benefits and specific benefits between credit card to business).</a:t>
            </a:r>
            <a:endParaRPr sz="1900">
              <a:solidFill>
                <a:schemeClr val="dk1"/>
              </a:solidFill>
              <a:latin typeface="Assistant"/>
              <a:ea typeface="Assistant"/>
              <a:cs typeface="Assistant"/>
              <a:sym typeface="Assistant"/>
            </a:endParaRPr>
          </a:p>
        </p:txBody>
      </p:sp>
      <p:sp>
        <p:nvSpPr>
          <p:cNvPr id="169" name="Google Shape;169;g2eedf12dd6d_1_64"/>
          <p:cNvSpPr txBox="1"/>
          <p:nvPr/>
        </p:nvSpPr>
        <p:spPr>
          <a:xfrm>
            <a:off x="1726850" y="2836900"/>
            <a:ext cx="4925700" cy="114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dirty="0">
                <a:solidFill>
                  <a:schemeClr val="dk1"/>
                </a:solidFill>
                <a:latin typeface="Assistant"/>
                <a:ea typeface="Assistant"/>
                <a:cs typeface="Assistant"/>
                <a:sym typeface="Assistant"/>
              </a:rPr>
              <a:t>The users can select their preferences (Nominal profit, Lowest price or points, and arrange their preferred cards in a list).</a:t>
            </a:r>
            <a:endParaRPr sz="1900" dirty="0"/>
          </a:p>
        </p:txBody>
      </p:sp>
      <p:pic>
        <p:nvPicPr>
          <p:cNvPr id="170" name="Google Shape;170;g2eedf12dd6d_1_64"/>
          <p:cNvPicPr preferRelativeResize="0"/>
          <p:nvPr/>
        </p:nvPicPr>
        <p:blipFill>
          <a:blip r:embed="rId6">
            <a:alphaModFix/>
          </a:blip>
          <a:stretch>
            <a:fillRect/>
          </a:stretch>
        </p:blipFill>
        <p:spPr>
          <a:xfrm>
            <a:off x="613100" y="4166998"/>
            <a:ext cx="854100" cy="854100"/>
          </a:xfrm>
          <a:prstGeom prst="rect">
            <a:avLst/>
          </a:prstGeom>
          <a:noFill/>
          <a:ln>
            <a:noFill/>
          </a:ln>
        </p:spPr>
      </p:pic>
      <p:sp>
        <p:nvSpPr>
          <p:cNvPr id="171" name="Google Shape;171;g2eedf12dd6d_1_64"/>
          <p:cNvSpPr txBox="1"/>
          <p:nvPr/>
        </p:nvSpPr>
        <p:spPr>
          <a:xfrm>
            <a:off x="1753625" y="4178650"/>
            <a:ext cx="5759100" cy="114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Assistant"/>
                <a:ea typeface="Assistant"/>
                <a:cs typeface="Assistant"/>
                <a:sym typeface="Assistant"/>
              </a:rPr>
              <a:t>The customer will enter the business name and the transaction amount - and the algorithm will sort the cards from the most profitable to the lowest.</a:t>
            </a:r>
            <a:endParaRPr sz="1900"/>
          </a:p>
        </p:txBody>
      </p:sp>
      <p:pic>
        <p:nvPicPr>
          <p:cNvPr id="172" name="Google Shape;172;g2eedf12dd6d_1_64"/>
          <p:cNvPicPr preferRelativeResize="0"/>
          <p:nvPr/>
        </p:nvPicPr>
        <p:blipFill>
          <a:blip r:embed="rId7">
            <a:alphaModFix/>
          </a:blip>
          <a:stretch>
            <a:fillRect/>
          </a:stretch>
        </p:blipFill>
        <p:spPr>
          <a:xfrm>
            <a:off x="508325" y="2822775"/>
            <a:ext cx="971750" cy="971750"/>
          </a:xfrm>
          <a:prstGeom prst="rect">
            <a:avLst/>
          </a:prstGeom>
          <a:noFill/>
          <a:ln>
            <a:noFill/>
          </a:ln>
        </p:spPr>
      </p:pic>
      <p:pic>
        <p:nvPicPr>
          <p:cNvPr id="173" name="Google Shape;173;g2eedf12dd6d_1_64"/>
          <p:cNvPicPr preferRelativeResize="0"/>
          <p:nvPr/>
        </p:nvPicPr>
        <p:blipFill>
          <a:blip r:embed="rId8">
            <a:alphaModFix/>
          </a:blip>
          <a:stretch>
            <a:fillRect/>
          </a:stretch>
        </p:blipFill>
        <p:spPr>
          <a:xfrm>
            <a:off x="613100" y="5545975"/>
            <a:ext cx="854100" cy="854100"/>
          </a:xfrm>
          <a:prstGeom prst="rect">
            <a:avLst/>
          </a:prstGeom>
          <a:noFill/>
          <a:ln>
            <a:noFill/>
          </a:ln>
        </p:spPr>
      </p:pic>
      <p:pic>
        <p:nvPicPr>
          <p:cNvPr id="2" name="Google Shape;91;p1">
            <a:extLst>
              <a:ext uri="{FF2B5EF4-FFF2-40B4-BE49-F238E27FC236}">
                <a16:creationId xmlns:a16="http://schemas.microsoft.com/office/drawing/2014/main" id="{27E6B13A-7D5B-DF1C-30D4-16F097DC44A5}"/>
              </a:ext>
            </a:extLst>
          </p:cNvPr>
          <p:cNvPicPr preferRelativeResize="0"/>
          <p:nvPr/>
        </p:nvPicPr>
        <p:blipFill rotWithShape="1">
          <a:blip r:embed="rId9">
            <a:alphaModFix/>
          </a:blip>
          <a:srcRect t="69" b="79"/>
          <a:stretch/>
        </p:blipFill>
        <p:spPr>
          <a:xfrm>
            <a:off x="10643058" y="-91967"/>
            <a:ext cx="1296692" cy="127632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g2eedf12dd6d_1_12"/>
          <p:cNvSpPr/>
          <p:nvPr/>
        </p:nvSpPr>
        <p:spPr>
          <a:xfrm>
            <a:off x="-37800" y="-30250"/>
            <a:ext cx="12229800" cy="6858000"/>
          </a:xfrm>
          <a:prstGeom prst="rect">
            <a:avLst/>
          </a:prstGeom>
          <a:solidFill>
            <a:srgbClr val="0034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9" name="Google Shape;89;g2eedf12dd6d_1_12"/>
          <p:cNvPicPr preferRelativeResize="0"/>
          <p:nvPr/>
        </p:nvPicPr>
        <p:blipFill rotWithShape="1">
          <a:blip r:embed="rId3">
            <a:alphaModFix/>
          </a:blip>
          <a:srcRect r="19341"/>
          <a:stretch/>
        </p:blipFill>
        <p:spPr>
          <a:xfrm>
            <a:off x="3861500" y="-30250"/>
            <a:ext cx="8330501" cy="6888250"/>
          </a:xfrm>
          <a:prstGeom prst="rect">
            <a:avLst/>
          </a:prstGeom>
          <a:solidFill>
            <a:srgbClr val="87161D"/>
          </a:solidFill>
          <a:ln>
            <a:noFill/>
          </a:ln>
        </p:spPr>
      </p:pic>
      <p:sp>
        <p:nvSpPr>
          <p:cNvPr id="90" name="Google Shape;90;g2eedf12dd6d_1_12"/>
          <p:cNvSpPr txBox="1"/>
          <p:nvPr/>
        </p:nvSpPr>
        <p:spPr>
          <a:xfrm>
            <a:off x="234350" y="219225"/>
            <a:ext cx="3149400" cy="615600"/>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US" sz="2800" b="1">
                <a:solidFill>
                  <a:schemeClr val="dk1"/>
                </a:solidFill>
                <a:latin typeface="Calibri"/>
                <a:ea typeface="Calibri"/>
                <a:cs typeface="Calibri"/>
                <a:sym typeface="Calibri"/>
              </a:rPr>
              <a:t>משפט פתיחה - כאב</a:t>
            </a:r>
            <a:endParaRPr sz="2800" b="1">
              <a:solidFill>
                <a:schemeClr val="dk1"/>
              </a:solidFill>
              <a:latin typeface="Calibri"/>
              <a:ea typeface="Calibri"/>
              <a:cs typeface="Calibri"/>
              <a:sym typeface="Calibri"/>
            </a:endParaRPr>
          </a:p>
        </p:txBody>
      </p:sp>
      <p:sp>
        <p:nvSpPr>
          <p:cNvPr id="91" name="Google Shape;91;g2eedf12dd6d_1_12"/>
          <p:cNvSpPr/>
          <p:nvPr/>
        </p:nvSpPr>
        <p:spPr>
          <a:xfrm>
            <a:off x="0" y="-4538"/>
            <a:ext cx="6540600" cy="6867075"/>
          </a:xfrm>
          <a:prstGeom prst="rect">
            <a:avLst/>
          </a:prstGeom>
          <a:solidFill>
            <a:srgbClr val="0036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 name="Google Shape;92;g2eedf12dd6d_1_12">
            <a:extLst>
              <a:ext uri="{FF2B5EF4-FFF2-40B4-BE49-F238E27FC236}">
                <a16:creationId xmlns:a16="http://schemas.microsoft.com/office/drawing/2014/main" id="{A629AE87-1EF2-8247-EC9B-5A42DB74829D}"/>
              </a:ext>
            </a:extLst>
          </p:cNvPr>
          <p:cNvSpPr txBox="1">
            <a:spLocks/>
          </p:cNvSpPr>
          <p:nvPr/>
        </p:nvSpPr>
        <p:spPr>
          <a:xfrm>
            <a:off x="687549" y="1882725"/>
            <a:ext cx="6540599" cy="160862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5000"/>
            </a:pPr>
            <a:endParaRPr lang="en-US" sz="5000" dirty="0">
              <a:solidFill>
                <a:schemeClr val="bg1">
                  <a:lumMod val="75000"/>
                </a:schemeClr>
              </a:solidFill>
              <a:latin typeface="Assistant"/>
              <a:ea typeface="Assistant"/>
              <a:cs typeface="Assistant"/>
              <a:sym typeface="Assistant"/>
            </a:endParaRPr>
          </a:p>
          <a:p>
            <a:pPr algn="l">
              <a:buSzPts val="5000"/>
            </a:pPr>
            <a:r>
              <a:rPr lang="en-US" sz="5000" dirty="0">
                <a:solidFill>
                  <a:schemeClr val="bg1">
                    <a:lumMod val="75000"/>
                  </a:schemeClr>
                </a:solidFill>
                <a:latin typeface="Assistant"/>
                <a:ea typeface="Assistant"/>
                <a:cs typeface="Assistant"/>
                <a:sym typeface="Assistant"/>
              </a:rPr>
              <a:t>Sitting on unused cash back, points or miles</a:t>
            </a:r>
          </a:p>
        </p:txBody>
      </p:sp>
      <p:sp>
        <p:nvSpPr>
          <p:cNvPr id="5" name="Google Shape;93;g2eedf12dd6d_1_12">
            <a:extLst>
              <a:ext uri="{FF2B5EF4-FFF2-40B4-BE49-F238E27FC236}">
                <a16:creationId xmlns:a16="http://schemas.microsoft.com/office/drawing/2014/main" id="{3CD7B80E-60A2-F8D6-5139-A4318DFF4991}"/>
              </a:ext>
            </a:extLst>
          </p:cNvPr>
          <p:cNvSpPr txBox="1"/>
          <p:nvPr/>
        </p:nvSpPr>
        <p:spPr>
          <a:xfrm>
            <a:off x="699425" y="894050"/>
            <a:ext cx="7081200" cy="1168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7100" b="1" dirty="0">
                <a:solidFill>
                  <a:schemeClr val="lt1"/>
                </a:solidFill>
                <a:latin typeface="Assistant"/>
                <a:ea typeface="Assistant"/>
                <a:cs typeface="Assistant"/>
                <a:sym typeface="Assistant"/>
              </a:rPr>
              <a:t>7 in 10 Americans</a:t>
            </a:r>
            <a:endParaRPr sz="7100" dirty="0">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eedf12dd6d_1_12"/>
          <p:cNvSpPr/>
          <p:nvPr/>
        </p:nvSpPr>
        <p:spPr>
          <a:xfrm>
            <a:off x="-37800" y="-30250"/>
            <a:ext cx="12229800" cy="6858000"/>
          </a:xfrm>
          <a:prstGeom prst="rect">
            <a:avLst/>
          </a:prstGeom>
          <a:solidFill>
            <a:srgbClr val="0034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9" name="Google Shape;89;g2eedf12dd6d_1_12"/>
          <p:cNvPicPr preferRelativeResize="0"/>
          <p:nvPr/>
        </p:nvPicPr>
        <p:blipFill rotWithShape="1">
          <a:blip r:embed="rId3">
            <a:alphaModFix/>
          </a:blip>
          <a:srcRect r="19341"/>
          <a:stretch/>
        </p:blipFill>
        <p:spPr>
          <a:xfrm>
            <a:off x="3861500" y="-30250"/>
            <a:ext cx="8330501" cy="6888250"/>
          </a:xfrm>
          <a:prstGeom prst="rect">
            <a:avLst/>
          </a:prstGeom>
          <a:solidFill>
            <a:srgbClr val="87161D"/>
          </a:solidFill>
          <a:ln>
            <a:noFill/>
          </a:ln>
        </p:spPr>
      </p:pic>
      <p:sp>
        <p:nvSpPr>
          <p:cNvPr id="90" name="Google Shape;90;g2eedf12dd6d_1_12"/>
          <p:cNvSpPr txBox="1"/>
          <p:nvPr/>
        </p:nvSpPr>
        <p:spPr>
          <a:xfrm>
            <a:off x="234350" y="219225"/>
            <a:ext cx="3149400" cy="615600"/>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en-US" sz="2800" b="1">
                <a:solidFill>
                  <a:schemeClr val="dk1"/>
                </a:solidFill>
                <a:latin typeface="Calibri"/>
                <a:ea typeface="Calibri"/>
                <a:cs typeface="Calibri"/>
                <a:sym typeface="Calibri"/>
              </a:rPr>
              <a:t>משפט פתיחה - כאב</a:t>
            </a:r>
            <a:endParaRPr sz="2800" b="1">
              <a:solidFill>
                <a:schemeClr val="dk1"/>
              </a:solidFill>
              <a:latin typeface="Calibri"/>
              <a:ea typeface="Calibri"/>
              <a:cs typeface="Calibri"/>
              <a:sym typeface="Calibri"/>
            </a:endParaRPr>
          </a:p>
        </p:txBody>
      </p:sp>
      <p:sp>
        <p:nvSpPr>
          <p:cNvPr id="91" name="Google Shape;91;g2eedf12dd6d_1_12"/>
          <p:cNvSpPr/>
          <p:nvPr/>
        </p:nvSpPr>
        <p:spPr>
          <a:xfrm>
            <a:off x="0" y="-2726"/>
            <a:ext cx="6540600" cy="6867075"/>
          </a:xfrm>
          <a:prstGeom prst="rect">
            <a:avLst/>
          </a:prstGeom>
          <a:solidFill>
            <a:srgbClr val="0036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 name="Google Shape;92;g2eedf12dd6d_1_12">
            <a:extLst>
              <a:ext uri="{FF2B5EF4-FFF2-40B4-BE49-F238E27FC236}">
                <a16:creationId xmlns:a16="http://schemas.microsoft.com/office/drawing/2014/main" id="{A629AE87-1EF2-8247-EC9B-5A42DB74829D}"/>
              </a:ext>
            </a:extLst>
          </p:cNvPr>
          <p:cNvSpPr txBox="1">
            <a:spLocks/>
          </p:cNvSpPr>
          <p:nvPr/>
        </p:nvSpPr>
        <p:spPr>
          <a:xfrm>
            <a:off x="687549" y="1882725"/>
            <a:ext cx="6540599" cy="160862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5000"/>
            </a:pPr>
            <a:endParaRPr lang="en-US" sz="5000" dirty="0">
              <a:solidFill>
                <a:schemeClr val="bg1">
                  <a:lumMod val="75000"/>
                </a:schemeClr>
              </a:solidFill>
              <a:latin typeface="Assistant"/>
              <a:ea typeface="Assistant"/>
              <a:cs typeface="Assistant"/>
              <a:sym typeface="Assistant"/>
            </a:endParaRPr>
          </a:p>
          <a:p>
            <a:pPr algn="l">
              <a:buSzPts val="5000"/>
            </a:pPr>
            <a:r>
              <a:rPr lang="en-US" sz="5000" dirty="0">
                <a:solidFill>
                  <a:schemeClr val="bg1">
                    <a:lumMod val="75000"/>
                  </a:schemeClr>
                </a:solidFill>
                <a:latin typeface="Assistant"/>
                <a:ea typeface="Assistant"/>
                <a:cs typeface="Assistant"/>
                <a:sym typeface="Assistant"/>
              </a:rPr>
              <a:t>Sitting on unused cash back, points or miles</a:t>
            </a:r>
          </a:p>
        </p:txBody>
      </p:sp>
      <p:sp>
        <p:nvSpPr>
          <p:cNvPr id="5" name="Google Shape;93;g2eedf12dd6d_1_12">
            <a:extLst>
              <a:ext uri="{FF2B5EF4-FFF2-40B4-BE49-F238E27FC236}">
                <a16:creationId xmlns:a16="http://schemas.microsoft.com/office/drawing/2014/main" id="{3CD7B80E-60A2-F8D6-5139-A4318DFF4991}"/>
              </a:ext>
            </a:extLst>
          </p:cNvPr>
          <p:cNvSpPr txBox="1"/>
          <p:nvPr/>
        </p:nvSpPr>
        <p:spPr>
          <a:xfrm>
            <a:off x="699425" y="894050"/>
            <a:ext cx="7081200" cy="1168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7100" b="1" dirty="0">
                <a:solidFill>
                  <a:schemeClr val="lt1"/>
                </a:solidFill>
                <a:latin typeface="Assistant"/>
                <a:ea typeface="Assistant"/>
                <a:cs typeface="Assistant"/>
                <a:sym typeface="Assistant"/>
              </a:rPr>
              <a:t>7 in 10 Americans</a:t>
            </a:r>
            <a:endParaRPr sz="7100" dirty="0">
              <a:latin typeface="Assistant"/>
              <a:ea typeface="Assistant"/>
              <a:cs typeface="Assistant"/>
              <a:sym typeface="Assistant"/>
            </a:endParaRPr>
          </a:p>
        </p:txBody>
      </p:sp>
      <p:sp>
        <p:nvSpPr>
          <p:cNvPr id="7" name="Rectangle 6">
            <a:extLst>
              <a:ext uri="{FF2B5EF4-FFF2-40B4-BE49-F238E27FC236}">
                <a16:creationId xmlns:a16="http://schemas.microsoft.com/office/drawing/2014/main" id="{0953EFF4-7ED4-10A4-5AF9-BA79359EBC79}"/>
              </a:ext>
            </a:extLst>
          </p:cNvPr>
          <p:cNvSpPr/>
          <p:nvPr/>
        </p:nvSpPr>
        <p:spPr>
          <a:xfrm>
            <a:off x="669925" y="3845023"/>
            <a:ext cx="4829175" cy="1270000"/>
          </a:xfrm>
          <a:prstGeom prst="rect">
            <a:avLst/>
          </a:prstGeom>
          <a:solidFill>
            <a:srgbClr val="FFE544"/>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6600" b="1" dirty="0">
                <a:solidFill>
                  <a:schemeClr val="tx1"/>
                </a:solidFill>
                <a:latin typeface="Assistant" pitchFamily="2" charset="-79"/>
                <a:cs typeface="Assistant" pitchFamily="2" charset="-79"/>
              </a:rPr>
              <a:t>Over $100B</a:t>
            </a:r>
            <a:endParaRPr lang="he-IL" sz="6600" b="1" dirty="0">
              <a:solidFill>
                <a:schemeClr val="tx1"/>
              </a:solidFill>
              <a:latin typeface="Assistant" pitchFamily="2" charset="-79"/>
              <a:cs typeface="Assistant" pitchFamily="2" charset="-79"/>
            </a:endParaRPr>
          </a:p>
        </p:txBody>
      </p:sp>
    </p:spTree>
    <p:extLst>
      <p:ext uri="{BB962C8B-B14F-4D97-AF65-F5344CB8AC3E}">
        <p14:creationId xmlns:p14="http://schemas.microsoft.com/office/powerpoint/2010/main" val="88897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21"/>
          <p:cNvSpPr/>
          <p:nvPr/>
        </p:nvSpPr>
        <p:spPr>
          <a:xfrm>
            <a:off x="841248" y="1589194"/>
            <a:ext cx="105066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 name="Google Shape;113;p21"/>
          <p:cNvSpPr txBox="1"/>
          <p:nvPr/>
        </p:nvSpPr>
        <p:spPr>
          <a:xfrm>
            <a:off x="2910225" y="4111450"/>
            <a:ext cx="2108700" cy="1385400"/>
          </a:xfrm>
          <a:prstGeom prst="rect">
            <a:avLst/>
          </a:prstGeom>
          <a:noFill/>
          <a:ln>
            <a:noFill/>
          </a:ln>
        </p:spPr>
        <p:txBody>
          <a:bodyPr spcFirstLastPara="1" wrap="square" lIns="91425" tIns="45700" rIns="91425" bIns="45700" anchor="t" anchorCtr="0">
            <a:spAutoFit/>
          </a:bodyPr>
          <a:lstStyle/>
          <a:p>
            <a:pPr marL="49212" marR="0" lvl="0" indent="0" algn="ctr" rtl="0">
              <a:lnSpc>
                <a:spcPct val="115000"/>
              </a:lnSpc>
              <a:spcBef>
                <a:spcPts val="0"/>
              </a:spcBef>
              <a:spcAft>
                <a:spcPts val="0"/>
              </a:spcAft>
              <a:buClr>
                <a:schemeClr val="dk1"/>
              </a:buClr>
              <a:buSzPts val="2200"/>
              <a:buFont typeface="Arial"/>
              <a:buNone/>
            </a:pPr>
            <a:r>
              <a:rPr lang="en-US" sz="1500" b="1" i="0" u="none" strike="noStrike" cap="none">
                <a:solidFill>
                  <a:srgbClr val="000000"/>
                </a:solidFill>
                <a:latin typeface="Assistant"/>
                <a:ea typeface="Assistant"/>
                <a:cs typeface="Assistant"/>
                <a:sym typeface="Assistant"/>
              </a:rPr>
              <a:t>Dan Davidovich</a:t>
            </a:r>
            <a:r>
              <a:rPr lang="en-US" sz="1500" i="0" u="none" strike="noStrike" cap="none">
                <a:solidFill>
                  <a:srgbClr val="000000"/>
                </a:solidFill>
                <a:latin typeface="Assistant"/>
                <a:ea typeface="Assistant"/>
                <a:cs typeface="Assistant"/>
                <a:sym typeface="Assistant"/>
              </a:rPr>
              <a:t> </a:t>
            </a:r>
            <a:endParaRPr sz="1500">
              <a:latin typeface="Assistant"/>
              <a:ea typeface="Assistant"/>
              <a:cs typeface="Assistant"/>
              <a:sym typeface="Assistant"/>
            </a:endParaRPr>
          </a:p>
          <a:p>
            <a:pPr marL="49213" marR="0" lvl="0" indent="0" algn="ctr" rtl="0">
              <a:lnSpc>
                <a:spcPct val="115000"/>
              </a:lnSpc>
              <a:spcBef>
                <a:spcPts val="0"/>
              </a:spcBef>
              <a:spcAft>
                <a:spcPts val="0"/>
              </a:spcAft>
              <a:buClr>
                <a:schemeClr val="dk1"/>
              </a:buClr>
              <a:buSzPts val="2200"/>
              <a:buFont typeface="Arial"/>
              <a:buNone/>
            </a:pPr>
            <a:r>
              <a:rPr lang="en-US" sz="1500" i="0" u="none" strike="noStrike" cap="none">
                <a:solidFill>
                  <a:srgbClr val="000000"/>
                </a:solidFill>
                <a:latin typeface="Assistant"/>
                <a:ea typeface="Assistant"/>
                <a:cs typeface="Assistant"/>
                <a:sym typeface="Assistant"/>
              </a:rPr>
              <a:t>Officer in Flotilla 13 with the rank of major,</a:t>
            </a:r>
            <a:br>
              <a:rPr lang="en-US" sz="1500" i="0" u="none" strike="noStrike" cap="none">
                <a:solidFill>
                  <a:srgbClr val="000000"/>
                </a:solidFill>
                <a:latin typeface="Assistant"/>
                <a:ea typeface="Assistant"/>
                <a:cs typeface="Assistant"/>
                <a:sym typeface="Assistant"/>
              </a:rPr>
            </a:br>
            <a:r>
              <a:rPr lang="en-US" sz="1500" i="0" u="none" strike="noStrike" cap="none">
                <a:solidFill>
                  <a:srgbClr val="000000"/>
                </a:solidFill>
                <a:latin typeface="Assistant"/>
                <a:ea typeface="Assistant"/>
                <a:cs typeface="Assistant"/>
                <a:sym typeface="Assistant"/>
              </a:rPr>
              <a:t>3</a:t>
            </a:r>
            <a:r>
              <a:rPr lang="en-US" sz="1500" i="0" u="none" strike="noStrike" cap="none" baseline="30000">
                <a:solidFill>
                  <a:srgbClr val="000000"/>
                </a:solidFill>
                <a:latin typeface="Assistant"/>
                <a:ea typeface="Assistant"/>
                <a:cs typeface="Assistant"/>
                <a:sym typeface="Assistant"/>
              </a:rPr>
              <a:t>rd</a:t>
            </a:r>
            <a:r>
              <a:rPr lang="en-US" sz="1500" i="0" u="none" strike="noStrike" cap="none">
                <a:solidFill>
                  <a:srgbClr val="000000"/>
                </a:solidFill>
                <a:latin typeface="Assistant"/>
                <a:ea typeface="Assistant"/>
                <a:cs typeface="Assistant"/>
                <a:sym typeface="Assistant"/>
              </a:rPr>
              <a:t> year Computer Science student.</a:t>
            </a:r>
            <a:endParaRPr sz="1500" i="0" u="none" strike="noStrike" cap="none">
              <a:solidFill>
                <a:srgbClr val="000000"/>
              </a:solidFill>
              <a:latin typeface="Assistant"/>
              <a:ea typeface="Assistant"/>
              <a:cs typeface="Assistant"/>
              <a:sym typeface="Assistant"/>
            </a:endParaRPr>
          </a:p>
        </p:txBody>
      </p:sp>
      <p:sp>
        <p:nvSpPr>
          <p:cNvPr id="114" name="Google Shape;114;p21"/>
          <p:cNvSpPr txBox="1"/>
          <p:nvPr/>
        </p:nvSpPr>
        <p:spPr>
          <a:xfrm>
            <a:off x="339950" y="4111450"/>
            <a:ext cx="2488800" cy="115412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chemeClr val="dk1"/>
              </a:buClr>
              <a:buSzPts val="2200"/>
              <a:buFont typeface="Arial"/>
              <a:buNone/>
            </a:pPr>
            <a:r>
              <a:rPr lang="en-US" sz="1500" b="1" i="0" u="none" strike="noStrike" cap="none" dirty="0">
                <a:solidFill>
                  <a:srgbClr val="000000"/>
                </a:solidFill>
                <a:latin typeface="Assistant"/>
                <a:ea typeface="Assistant"/>
                <a:cs typeface="Assistant"/>
                <a:sym typeface="Assistant"/>
              </a:rPr>
              <a:t>Yuval Ofek</a:t>
            </a:r>
            <a:r>
              <a:rPr lang="en-US" sz="1500" i="0" u="none" strike="noStrike" cap="none" dirty="0">
                <a:solidFill>
                  <a:srgbClr val="000000"/>
                </a:solidFill>
                <a:latin typeface="Assistant"/>
                <a:ea typeface="Assistant"/>
                <a:cs typeface="Assistant"/>
                <a:sym typeface="Assistant"/>
              </a:rPr>
              <a:t> </a:t>
            </a:r>
            <a:br>
              <a:rPr lang="en-US" sz="1500" i="0" u="none" strike="noStrike" cap="none" dirty="0">
                <a:solidFill>
                  <a:srgbClr val="000000"/>
                </a:solidFill>
                <a:latin typeface="Assistant"/>
                <a:ea typeface="Assistant"/>
                <a:cs typeface="Assistant"/>
                <a:sym typeface="Assistant"/>
              </a:rPr>
            </a:br>
            <a:r>
              <a:rPr lang="en-US" sz="1500" i="0" u="none" strike="noStrike" cap="none" dirty="0">
                <a:solidFill>
                  <a:srgbClr val="000000"/>
                </a:solidFill>
                <a:latin typeface="Assistant"/>
                <a:ea typeface="Assistant"/>
                <a:cs typeface="Assistant"/>
                <a:sym typeface="Assistant"/>
              </a:rPr>
              <a:t>Software Developer @ AT&amp;T,</a:t>
            </a:r>
            <a:r>
              <a:rPr lang="en-US" sz="1500" dirty="0">
                <a:latin typeface="Assistant"/>
                <a:ea typeface="Assistant"/>
                <a:cs typeface="Assistant"/>
                <a:sym typeface="Assistant"/>
              </a:rPr>
              <a:t> </a:t>
            </a:r>
            <a:r>
              <a:rPr lang="en-US" sz="1500" i="0" u="none" strike="noStrike" cap="none" dirty="0">
                <a:solidFill>
                  <a:srgbClr val="000000"/>
                </a:solidFill>
                <a:latin typeface="Assistant"/>
                <a:ea typeface="Assistant"/>
                <a:cs typeface="Assistant"/>
                <a:sym typeface="Assistant"/>
              </a:rPr>
              <a:t>3</a:t>
            </a:r>
            <a:r>
              <a:rPr lang="en-US" sz="1500" i="0" u="none" strike="noStrike" cap="none" baseline="30000" dirty="0">
                <a:solidFill>
                  <a:srgbClr val="000000"/>
                </a:solidFill>
                <a:latin typeface="Assistant"/>
                <a:ea typeface="Assistant"/>
                <a:cs typeface="Assistant"/>
                <a:sym typeface="Assistant"/>
              </a:rPr>
              <a:t>rd</a:t>
            </a:r>
            <a:r>
              <a:rPr lang="en-US" sz="1500" i="0" u="none" strike="noStrike" cap="none" dirty="0">
                <a:solidFill>
                  <a:srgbClr val="000000"/>
                </a:solidFill>
                <a:latin typeface="Assistant"/>
                <a:ea typeface="Assistant"/>
                <a:cs typeface="Assistant"/>
                <a:sym typeface="Assistant"/>
              </a:rPr>
              <a:t> year Computer Science student.</a:t>
            </a:r>
            <a:endParaRPr sz="1500" dirty="0">
              <a:latin typeface="Assistant"/>
              <a:ea typeface="Assistant"/>
              <a:cs typeface="Assistant"/>
              <a:sym typeface="Assistant"/>
            </a:endParaRPr>
          </a:p>
        </p:txBody>
      </p:sp>
      <p:sp>
        <p:nvSpPr>
          <p:cNvPr id="115" name="Google Shape;115;p21"/>
          <p:cNvSpPr txBox="1"/>
          <p:nvPr/>
        </p:nvSpPr>
        <p:spPr>
          <a:xfrm>
            <a:off x="9743350" y="4111450"/>
            <a:ext cx="2108700" cy="8541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chemeClr val="dk1"/>
              </a:buClr>
              <a:buSzPts val="2200"/>
              <a:buFont typeface="Arial"/>
              <a:buNone/>
            </a:pPr>
            <a:r>
              <a:rPr lang="en-US" sz="1500" b="1" i="0" u="none" strike="noStrike" cap="none" dirty="0">
                <a:solidFill>
                  <a:srgbClr val="000000"/>
                </a:solidFill>
                <a:latin typeface="Assistant"/>
                <a:ea typeface="Assistant"/>
                <a:cs typeface="Assistant"/>
                <a:sym typeface="Assistant"/>
              </a:rPr>
              <a:t>Lior </a:t>
            </a:r>
            <a:r>
              <a:rPr lang="en-US" sz="1500" b="1" i="0" u="none" strike="noStrike" cap="none" dirty="0" err="1">
                <a:solidFill>
                  <a:srgbClr val="000000"/>
                </a:solidFill>
                <a:latin typeface="Assistant"/>
                <a:ea typeface="Assistant"/>
                <a:cs typeface="Assistant"/>
                <a:sym typeface="Assistant"/>
              </a:rPr>
              <a:t>Hassin</a:t>
            </a:r>
            <a:r>
              <a:rPr lang="en-US" sz="1500" i="0" u="none" strike="noStrike" cap="none" dirty="0">
                <a:solidFill>
                  <a:srgbClr val="000000"/>
                </a:solidFill>
                <a:latin typeface="Assistant"/>
                <a:ea typeface="Assistant"/>
                <a:cs typeface="Assistant"/>
                <a:sym typeface="Assistant"/>
              </a:rPr>
              <a:t> </a:t>
            </a:r>
            <a:br>
              <a:rPr lang="en-US" sz="1500" i="0" u="none" strike="noStrike" cap="none" dirty="0">
                <a:solidFill>
                  <a:srgbClr val="000000"/>
                </a:solidFill>
                <a:latin typeface="Assistant"/>
                <a:ea typeface="Assistant"/>
                <a:cs typeface="Assistant"/>
                <a:sym typeface="Assistant"/>
              </a:rPr>
            </a:br>
            <a:r>
              <a:rPr lang="en-US" sz="1500" i="0" u="none" strike="noStrike" cap="none" dirty="0">
                <a:solidFill>
                  <a:srgbClr val="000000"/>
                </a:solidFill>
                <a:latin typeface="Assistant"/>
                <a:ea typeface="Assistant"/>
                <a:cs typeface="Assistant"/>
                <a:sym typeface="Assistant"/>
              </a:rPr>
              <a:t>3</a:t>
            </a:r>
            <a:r>
              <a:rPr lang="en-US" sz="1500" i="0" u="none" strike="noStrike" cap="none" baseline="30000" dirty="0">
                <a:solidFill>
                  <a:srgbClr val="000000"/>
                </a:solidFill>
                <a:latin typeface="Assistant"/>
                <a:ea typeface="Assistant"/>
                <a:cs typeface="Assistant"/>
                <a:sym typeface="Assistant"/>
              </a:rPr>
              <a:t>rd</a:t>
            </a:r>
            <a:r>
              <a:rPr lang="en-US" sz="1500" i="0" u="none" strike="noStrike" cap="none" dirty="0">
                <a:solidFill>
                  <a:srgbClr val="000000"/>
                </a:solidFill>
                <a:latin typeface="Assistant"/>
                <a:ea typeface="Assistant"/>
                <a:cs typeface="Assistant"/>
                <a:sym typeface="Assistant"/>
              </a:rPr>
              <a:t> year Computer Science student.</a:t>
            </a:r>
            <a:endParaRPr sz="1500" i="0" u="none" strike="noStrike" cap="none" dirty="0">
              <a:solidFill>
                <a:srgbClr val="000000"/>
              </a:solidFill>
              <a:latin typeface="Assistant"/>
              <a:ea typeface="Assistant"/>
              <a:cs typeface="Assistant"/>
              <a:sym typeface="Assistant"/>
            </a:endParaRPr>
          </a:p>
        </p:txBody>
      </p:sp>
      <p:sp>
        <p:nvSpPr>
          <p:cNvPr id="116" name="Google Shape;116;p21"/>
          <p:cNvSpPr txBox="1"/>
          <p:nvPr/>
        </p:nvSpPr>
        <p:spPr>
          <a:xfrm>
            <a:off x="5252800" y="4111450"/>
            <a:ext cx="2108700" cy="1419579"/>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chemeClr val="dk1"/>
              </a:buClr>
              <a:buSzPts val="2200"/>
              <a:buFont typeface="Arial"/>
              <a:buNone/>
            </a:pPr>
            <a:r>
              <a:rPr lang="en-US" sz="1500" b="1" i="0" u="none" strike="noStrike" cap="none" dirty="0" err="1">
                <a:solidFill>
                  <a:srgbClr val="000000"/>
                </a:solidFill>
                <a:latin typeface="Assistant"/>
                <a:ea typeface="Assistant"/>
                <a:cs typeface="Assistant"/>
                <a:sym typeface="Assistant"/>
              </a:rPr>
              <a:t>Idan</a:t>
            </a:r>
            <a:r>
              <a:rPr lang="en-US" sz="1500" b="1" i="0" u="none" strike="noStrike" cap="none" dirty="0">
                <a:solidFill>
                  <a:srgbClr val="000000"/>
                </a:solidFill>
                <a:latin typeface="Assistant"/>
                <a:ea typeface="Assistant"/>
                <a:cs typeface="Assistant"/>
                <a:sym typeface="Assistant"/>
              </a:rPr>
              <a:t> </a:t>
            </a:r>
            <a:r>
              <a:rPr lang="en-US" sz="1500" b="1" i="0" u="none" strike="noStrike" cap="none" dirty="0" err="1">
                <a:solidFill>
                  <a:srgbClr val="000000"/>
                </a:solidFill>
                <a:latin typeface="Assistant"/>
                <a:ea typeface="Assistant"/>
                <a:cs typeface="Assistant"/>
                <a:sym typeface="Assistant"/>
              </a:rPr>
              <a:t>Asayag</a:t>
            </a:r>
            <a:r>
              <a:rPr lang="en-US" sz="1500" i="0" u="none" strike="noStrike" cap="none" dirty="0">
                <a:solidFill>
                  <a:srgbClr val="000000"/>
                </a:solidFill>
                <a:latin typeface="Assistant"/>
                <a:ea typeface="Assistant"/>
                <a:cs typeface="Assistant"/>
                <a:sym typeface="Assistant"/>
              </a:rPr>
              <a:t> </a:t>
            </a:r>
            <a:br>
              <a:rPr lang="en-US" sz="1500" i="0" u="none" strike="noStrike" cap="none" dirty="0">
                <a:solidFill>
                  <a:srgbClr val="000000"/>
                </a:solidFill>
                <a:latin typeface="Assistant"/>
                <a:ea typeface="Assistant"/>
                <a:cs typeface="Assistant"/>
                <a:sym typeface="Assistant"/>
              </a:rPr>
            </a:br>
            <a:r>
              <a:rPr lang="en-US" sz="1500" i="0" u="none" strike="noStrike" cap="none" dirty="0">
                <a:solidFill>
                  <a:srgbClr val="000000"/>
                </a:solidFill>
                <a:latin typeface="Assistant"/>
                <a:ea typeface="Assistant"/>
                <a:cs typeface="Assistant"/>
                <a:sym typeface="Assistant"/>
              </a:rPr>
              <a:t>Frontend Developer @ Elta Systems Ltd, 3</a:t>
            </a:r>
            <a:r>
              <a:rPr lang="en-US" sz="1500" i="0" u="none" strike="noStrike" cap="none" baseline="30000" dirty="0">
                <a:solidFill>
                  <a:srgbClr val="000000"/>
                </a:solidFill>
                <a:latin typeface="Assistant"/>
                <a:ea typeface="Assistant"/>
                <a:cs typeface="Assistant"/>
                <a:sym typeface="Assistant"/>
              </a:rPr>
              <a:t>rd</a:t>
            </a:r>
            <a:r>
              <a:rPr lang="en-US" sz="1500" i="0" u="none" strike="noStrike" cap="none" dirty="0">
                <a:solidFill>
                  <a:srgbClr val="000000"/>
                </a:solidFill>
                <a:latin typeface="Assistant"/>
                <a:ea typeface="Assistant"/>
                <a:cs typeface="Assistant"/>
                <a:sym typeface="Assistant"/>
              </a:rPr>
              <a:t> year Computer Science student.</a:t>
            </a:r>
            <a:endParaRPr sz="1500" dirty="0">
              <a:latin typeface="Assistant"/>
              <a:ea typeface="Assistant"/>
              <a:cs typeface="Assistant"/>
              <a:sym typeface="Assistant"/>
            </a:endParaRPr>
          </a:p>
        </p:txBody>
      </p:sp>
      <p:sp>
        <p:nvSpPr>
          <p:cNvPr id="118" name="Google Shape;118;p21"/>
          <p:cNvSpPr txBox="1"/>
          <p:nvPr/>
        </p:nvSpPr>
        <p:spPr>
          <a:xfrm>
            <a:off x="0" y="450225"/>
            <a:ext cx="12192000" cy="87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000" b="1" dirty="0">
                <a:solidFill>
                  <a:schemeClr val="dk1"/>
                </a:solidFill>
                <a:latin typeface="Assistant"/>
                <a:ea typeface="Assistant"/>
                <a:cs typeface="Assistant"/>
                <a:sym typeface="Assistant"/>
              </a:rPr>
              <a:t>Who we are</a:t>
            </a:r>
            <a:endParaRPr sz="5000" b="1" dirty="0">
              <a:solidFill>
                <a:schemeClr val="dk1"/>
              </a:solidFill>
              <a:latin typeface="Assistant"/>
              <a:ea typeface="Assistant"/>
              <a:cs typeface="Assistant"/>
              <a:sym typeface="Assistant"/>
            </a:endParaRPr>
          </a:p>
        </p:txBody>
      </p:sp>
      <p:sp>
        <p:nvSpPr>
          <p:cNvPr id="119" name="Google Shape;119;p21"/>
          <p:cNvSpPr/>
          <p:nvPr/>
        </p:nvSpPr>
        <p:spPr>
          <a:xfrm rot="208741">
            <a:off x="725300" y="2103450"/>
            <a:ext cx="1718100" cy="1718100"/>
          </a:xfrm>
          <a:prstGeom prst="ellipse">
            <a:avLst/>
          </a:prstGeom>
          <a:blipFill dpi="0" rotWithShape="1">
            <a:blip r:embed="rId3"/>
            <a:srcRect/>
            <a:tile tx="-381000" ty="6350" sx="31000" sy="31000" flip="none" algn="tl"/>
          </a:blipFill>
          <a:ln>
            <a:solidFill>
              <a:schemeClr val="tx1">
                <a:alpha val="26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120" name="Google Shape;120;p21"/>
          <p:cNvSpPr/>
          <p:nvPr/>
        </p:nvSpPr>
        <p:spPr>
          <a:xfrm>
            <a:off x="3105525" y="2103450"/>
            <a:ext cx="1718100" cy="1718100"/>
          </a:xfrm>
          <a:prstGeom prst="ellipse">
            <a:avLst/>
          </a:prstGeom>
          <a:blipFill dpi="0" rotWithShape="1">
            <a:blip r:embed="rId4"/>
            <a:srcRect/>
            <a:tile tx="152400" ty="6350" sx="22000" sy="22000" flip="none" algn="tl"/>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21"/>
          <p:cNvSpPr/>
          <p:nvPr/>
        </p:nvSpPr>
        <p:spPr>
          <a:xfrm>
            <a:off x="5448100" y="2103450"/>
            <a:ext cx="1718100" cy="1718100"/>
          </a:xfrm>
          <a:prstGeom prst="ellipse">
            <a:avLst/>
          </a:prstGeom>
          <a:blipFill dpi="0" rotWithShape="1">
            <a:blip r:embed="rId5"/>
            <a:srcRect/>
            <a:tile tx="-406400" ty="12700" sx="33000" sy="33000" flip="none" algn="tl"/>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21"/>
          <p:cNvSpPr/>
          <p:nvPr/>
        </p:nvSpPr>
        <p:spPr>
          <a:xfrm>
            <a:off x="7702750" y="2103450"/>
            <a:ext cx="1718100" cy="1718100"/>
          </a:xfrm>
          <a:prstGeom prst="ellipse">
            <a:avLst/>
          </a:prstGeom>
          <a:blipFill dpi="0" rotWithShape="1">
            <a:blip r:embed="rId6"/>
            <a:srcRect/>
            <a:tile tx="-717550" ty="-628650" sx="40000" sy="40000" flip="none" algn="tl"/>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 name="Google Shape;123;p21"/>
          <p:cNvSpPr/>
          <p:nvPr/>
        </p:nvSpPr>
        <p:spPr>
          <a:xfrm>
            <a:off x="9973425" y="2103450"/>
            <a:ext cx="1718100" cy="1718100"/>
          </a:xfrm>
          <a:prstGeom prst="ellipse">
            <a:avLst/>
          </a:prstGeom>
          <a:blipFill dpi="0" rotWithShape="1">
            <a:blip r:embed="rId7"/>
            <a:srcRect/>
            <a:tile tx="-679450" ty="-298450" sx="40000" sy="40000" flip="none" algn="tl"/>
          </a:blipFill>
          <a:ln>
            <a:solidFill>
              <a:schemeClr val="tx1">
                <a:alpha val="26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2" name="Google Shape;117;p21"/>
          <p:cNvSpPr txBox="1"/>
          <p:nvPr/>
        </p:nvSpPr>
        <p:spPr>
          <a:xfrm>
            <a:off x="7555525" y="4111450"/>
            <a:ext cx="1993800" cy="115412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chemeClr val="dk1"/>
              </a:buClr>
              <a:buSzPts val="2200"/>
              <a:buFont typeface="Arial"/>
              <a:buNone/>
            </a:pPr>
            <a:r>
              <a:rPr lang="en-US" sz="1500" b="1" i="0" u="none" strike="noStrike" cap="none" dirty="0">
                <a:solidFill>
                  <a:srgbClr val="000000"/>
                </a:solidFill>
                <a:latin typeface="Assistant"/>
                <a:ea typeface="Assistant"/>
                <a:cs typeface="Assistant"/>
                <a:sym typeface="Assistant"/>
              </a:rPr>
              <a:t>Omer Ben David</a:t>
            </a:r>
            <a:r>
              <a:rPr lang="en-US" sz="1500" i="0" u="none" strike="noStrike" cap="none" dirty="0">
                <a:solidFill>
                  <a:srgbClr val="000000"/>
                </a:solidFill>
                <a:latin typeface="Assistant"/>
                <a:ea typeface="Assistant"/>
                <a:cs typeface="Assistant"/>
                <a:sym typeface="Assistant"/>
              </a:rPr>
              <a:t> </a:t>
            </a:r>
            <a:br>
              <a:rPr lang="en-US" sz="1500" i="0" u="none" strike="noStrike" cap="none" dirty="0">
                <a:solidFill>
                  <a:srgbClr val="000000"/>
                </a:solidFill>
                <a:latin typeface="Assistant"/>
                <a:ea typeface="Assistant"/>
                <a:cs typeface="Assistant"/>
                <a:sym typeface="Assistant"/>
              </a:rPr>
            </a:br>
            <a:r>
              <a:rPr lang="en-US" sz="1500" i="0" u="none" strike="noStrike" cap="none" dirty="0">
                <a:solidFill>
                  <a:srgbClr val="000000"/>
                </a:solidFill>
                <a:latin typeface="Assistant"/>
                <a:ea typeface="Assistant"/>
                <a:cs typeface="Assistant"/>
                <a:sym typeface="Assistant"/>
              </a:rPr>
              <a:t>Software Developer @</a:t>
            </a:r>
            <a:r>
              <a:rPr lang="en-US" sz="1500" dirty="0">
                <a:latin typeface="Assistant"/>
                <a:ea typeface="Assistant"/>
                <a:cs typeface="Assistant"/>
                <a:sym typeface="Assistant"/>
              </a:rPr>
              <a:t> </a:t>
            </a:r>
            <a:r>
              <a:rPr lang="en-US" sz="1500" i="0" u="none" strike="noStrike" cap="none" dirty="0">
                <a:solidFill>
                  <a:srgbClr val="000000"/>
                </a:solidFill>
                <a:latin typeface="Assistant"/>
                <a:ea typeface="Assistant"/>
                <a:cs typeface="Assistant"/>
                <a:sym typeface="Assistant"/>
              </a:rPr>
              <a:t>IDF, 3</a:t>
            </a:r>
            <a:r>
              <a:rPr lang="en-US" sz="1500" i="0" u="none" strike="noStrike" cap="none" baseline="30000" dirty="0">
                <a:solidFill>
                  <a:srgbClr val="000000"/>
                </a:solidFill>
                <a:latin typeface="Assistant"/>
                <a:ea typeface="Assistant"/>
                <a:cs typeface="Assistant"/>
                <a:sym typeface="Assistant"/>
              </a:rPr>
              <a:t>rd</a:t>
            </a:r>
            <a:r>
              <a:rPr lang="en-US" sz="1500" i="0" u="none" strike="noStrike" cap="none" dirty="0">
                <a:solidFill>
                  <a:srgbClr val="000000"/>
                </a:solidFill>
                <a:latin typeface="Assistant"/>
                <a:ea typeface="Assistant"/>
                <a:cs typeface="Assistant"/>
                <a:sym typeface="Assistant"/>
              </a:rPr>
              <a:t> year Computer Science student</a:t>
            </a:r>
            <a:endParaRPr sz="1500" dirty="0">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g2eedf12dd6d_1_19"/>
          <p:cNvSpPr/>
          <p:nvPr/>
        </p:nvSpPr>
        <p:spPr>
          <a:xfrm>
            <a:off x="-37801" y="-9605"/>
            <a:ext cx="12229800" cy="6858000"/>
          </a:xfrm>
          <a:prstGeom prst="rect">
            <a:avLst/>
          </a:prstGeom>
          <a:solidFill>
            <a:srgbClr val="F9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99" name="Google Shape;99;g2eedf12dd6d_1_19"/>
          <p:cNvPicPr preferRelativeResize="0"/>
          <p:nvPr/>
        </p:nvPicPr>
        <p:blipFill rotWithShape="1">
          <a:blip r:embed="rId3">
            <a:alphaModFix/>
          </a:blip>
          <a:srcRect r="32623"/>
          <a:stretch/>
        </p:blipFill>
        <p:spPr>
          <a:xfrm>
            <a:off x="4322618" y="0"/>
            <a:ext cx="7869381" cy="6858000"/>
          </a:xfrm>
          <a:prstGeom prst="rect">
            <a:avLst/>
          </a:prstGeom>
          <a:noFill/>
          <a:ln>
            <a:noFill/>
          </a:ln>
        </p:spPr>
      </p:pic>
      <p:sp>
        <p:nvSpPr>
          <p:cNvPr id="100" name="Google Shape;100;g2eedf12dd6d_1_19"/>
          <p:cNvSpPr txBox="1"/>
          <p:nvPr/>
        </p:nvSpPr>
        <p:spPr>
          <a:xfrm>
            <a:off x="621506" y="386050"/>
            <a:ext cx="7081200" cy="1015632"/>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6000" b="1" dirty="0">
                <a:solidFill>
                  <a:srgbClr val="4169E1"/>
                </a:solidFill>
                <a:latin typeface="Assistant"/>
                <a:ea typeface="Assistant"/>
                <a:cs typeface="Assistant"/>
                <a:sym typeface="Assistant"/>
              </a:rPr>
              <a:t>82% </a:t>
            </a:r>
            <a:endParaRPr sz="6000" b="1" dirty="0">
              <a:solidFill>
                <a:srgbClr val="4169E1"/>
              </a:solidFill>
              <a:latin typeface="Assistant"/>
              <a:ea typeface="Assistant"/>
              <a:cs typeface="Assistant"/>
              <a:sym typeface="Assistant"/>
            </a:endParaRPr>
          </a:p>
        </p:txBody>
      </p:sp>
      <p:sp>
        <p:nvSpPr>
          <p:cNvPr id="101" name="Google Shape;101;g2eedf12dd6d_1_19"/>
          <p:cNvSpPr txBox="1">
            <a:spLocks noGrp="1"/>
          </p:cNvSpPr>
          <p:nvPr>
            <p:ph type="ctrTitle"/>
          </p:nvPr>
        </p:nvSpPr>
        <p:spPr>
          <a:xfrm>
            <a:off x="621506" y="1178025"/>
            <a:ext cx="4461133" cy="800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5000"/>
              <a:buFont typeface="Calibri"/>
              <a:buNone/>
            </a:pPr>
            <a:r>
              <a:rPr lang="en-US" sz="2300" dirty="0">
                <a:latin typeface="Assistant"/>
                <a:ea typeface="Assistant"/>
                <a:cs typeface="Assistant"/>
                <a:sym typeface="Assistant"/>
              </a:rPr>
              <a:t>Of US residents hold at least one credit card (3 in average).</a:t>
            </a:r>
            <a:endParaRPr sz="2300" dirty="0">
              <a:latin typeface="Assistant"/>
              <a:ea typeface="Assistant"/>
              <a:cs typeface="Assistant"/>
              <a:sym typeface="Assistant"/>
            </a:endParaRPr>
          </a:p>
        </p:txBody>
      </p:sp>
      <p:sp>
        <p:nvSpPr>
          <p:cNvPr id="105" name="Google Shape;105;g2eedf12dd6d_1_19"/>
          <p:cNvSpPr txBox="1">
            <a:spLocks noGrp="1"/>
          </p:cNvSpPr>
          <p:nvPr>
            <p:ph type="ctrTitle" idx="4294967295"/>
          </p:nvPr>
        </p:nvSpPr>
        <p:spPr>
          <a:xfrm>
            <a:off x="0" y="3267075"/>
            <a:ext cx="4648200" cy="6842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5000"/>
              <a:buFont typeface="Calibri"/>
              <a:buNone/>
            </a:pPr>
            <a:r>
              <a:rPr lang="en-US" sz="2300" dirty="0">
                <a:latin typeface="Assistant"/>
                <a:ea typeface="Assistant"/>
                <a:cs typeface="Assistant"/>
                <a:sym typeface="Assistant"/>
              </a:rPr>
              <a:t>Haven’t cashed in on any rewards in the past year.</a:t>
            </a:r>
            <a:endParaRPr sz="2300" dirty="0">
              <a:latin typeface="Assistant"/>
              <a:ea typeface="Assistant"/>
              <a:cs typeface="Assistant"/>
              <a:sym typeface="Assistant"/>
            </a:endParaRPr>
          </a:p>
        </p:txBody>
      </p:sp>
      <p:sp>
        <p:nvSpPr>
          <p:cNvPr id="104" name="Google Shape;104;g2eedf12dd6d_1_19"/>
          <p:cNvSpPr txBox="1"/>
          <p:nvPr/>
        </p:nvSpPr>
        <p:spPr>
          <a:xfrm>
            <a:off x="621506" y="2368138"/>
            <a:ext cx="7081200" cy="1015632"/>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6000" b="1" dirty="0">
                <a:solidFill>
                  <a:srgbClr val="4169E1"/>
                </a:solidFill>
                <a:latin typeface="Assistant"/>
                <a:ea typeface="Assistant"/>
                <a:cs typeface="Assistant"/>
                <a:sym typeface="Assistant"/>
              </a:rPr>
              <a:t>40%</a:t>
            </a:r>
            <a:endParaRPr sz="6000" b="1" dirty="0">
              <a:solidFill>
                <a:srgbClr val="4169E1"/>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3;p3">
            <a:extLst>
              <a:ext uri="{FF2B5EF4-FFF2-40B4-BE49-F238E27FC236}">
                <a16:creationId xmlns:a16="http://schemas.microsoft.com/office/drawing/2014/main" id="{99527A26-61D0-9076-FD74-35D40869E012}"/>
              </a:ext>
            </a:extLst>
          </p:cNvPr>
          <p:cNvPicPr preferRelativeResize="0"/>
          <p:nvPr/>
        </p:nvPicPr>
        <p:blipFill>
          <a:blip r:embed="rId3">
            <a:alphaModFix/>
          </a:blip>
          <a:stretch>
            <a:fillRect/>
          </a:stretch>
        </p:blipFill>
        <p:spPr>
          <a:xfrm>
            <a:off x="510637" y="549868"/>
            <a:ext cx="10984675" cy="5782013"/>
          </a:xfrm>
          <a:prstGeom prst="rect">
            <a:avLst/>
          </a:prstGeom>
          <a:noFill/>
          <a:ln>
            <a:noFill/>
          </a:ln>
        </p:spPr>
      </p:pic>
    </p:spTree>
    <p:extLst>
      <p:ext uri="{BB962C8B-B14F-4D97-AF65-F5344CB8AC3E}">
        <p14:creationId xmlns:p14="http://schemas.microsoft.com/office/powerpoint/2010/main" val="2617859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CD6715B-C9B7-EAC8-7D95-CD6F7A583AC3}"/>
              </a:ext>
            </a:extLst>
          </p:cNvPr>
          <p:cNvSpPr txBox="1"/>
          <p:nvPr/>
        </p:nvSpPr>
        <p:spPr>
          <a:xfrm>
            <a:off x="1292650" y="4568834"/>
            <a:ext cx="3111500" cy="967765"/>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Mileage for a free flight from NYC to Miami</a:t>
            </a:r>
            <a:endParaRPr lang="he-IL" sz="2000" b="1" dirty="0">
              <a:solidFill>
                <a:srgbClr val="0070C0"/>
              </a:solidFill>
              <a:latin typeface="Assistant" pitchFamily="2" charset="-79"/>
              <a:cs typeface="Assistant" pitchFamily="2" charset="-79"/>
            </a:endParaRPr>
          </a:p>
        </p:txBody>
      </p:sp>
      <p:pic>
        <p:nvPicPr>
          <p:cNvPr id="16" name="Picture 2" descr="Man - Free people icons">
            <a:extLst>
              <a:ext uri="{FF2B5EF4-FFF2-40B4-BE49-F238E27FC236}">
                <a16:creationId xmlns:a16="http://schemas.microsoft.com/office/drawing/2014/main" id="{DAA4A108-C7B7-165C-B7BD-CBE492C44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99" y="132332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10C4E54-AB8F-F5AE-8154-21683E0BE2F6}"/>
              </a:ext>
            </a:extLst>
          </p:cNvPr>
          <p:cNvSpPr txBox="1"/>
          <p:nvPr/>
        </p:nvSpPr>
        <p:spPr>
          <a:xfrm>
            <a:off x="1702215" y="74325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a:t>
            </a:r>
            <a:endParaRPr lang="he-IL" sz="2800" dirty="0">
              <a:latin typeface="Assistant" pitchFamily="2" charset="-79"/>
              <a:cs typeface="Assistant" pitchFamily="2" charset="-79"/>
            </a:endParaRPr>
          </a:p>
        </p:txBody>
      </p:sp>
    </p:spTree>
    <p:extLst>
      <p:ext uri="{BB962C8B-B14F-4D97-AF65-F5344CB8AC3E}">
        <p14:creationId xmlns:p14="http://schemas.microsoft.com/office/powerpoint/2010/main" val="139600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41FC6FA-7805-862B-1614-15817AA72941}"/>
              </a:ext>
            </a:extLst>
          </p:cNvPr>
          <p:cNvSpPr txBox="1"/>
          <p:nvPr/>
        </p:nvSpPr>
        <p:spPr>
          <a:xfrm>
            <a:off x="1292650" y="4568834"/>
            <a:ext cx="3111500" cy="967765"/>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Mileage for a free flight from NYC to Miami</a:t>
            </a:r>
            <a:endParaRPr lang="he-IL" sz="2000" b="1" dirty="0">
              <a:solidFill>
                <a:srgbClr val="0070C0"/>
              </a:solidFill>
              <a:latin typeface="Assistant" pitchFamily="2" charset="-79"/>
              <a:cs typeface="Assistant" pitchFamily="2" charset="-79"/>
            </a:endParaRPr>
          </a:p>
        </p:txBody>
      </p:sp>
      <p:pic>
        <p:nvPicPr>
          <p:cNvPr id="34" name="Picture 2" descr="Man - Free people icons">
            <a:extLst>
              <a:ext uri="{FF2B5EF4-FFF2-40B4-BE49-F238E27FC236}">
                <a16:creationId xmlns:a16="http://schemas.microsoft.com/office/drawing/2014/main" id="{27148752-DE9F-F4DE-88F5-F94F9FB93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240FC85-3C08-7E61-A4AB-6A7A6197D88B}"/>
              </a:ext>
            </a:extLst>
          </p:cNvPr>
          <p:cNvSpPr txBox="1"/>
          <p:nvPr/>
        </p:nvSpPr>
        <p:spPr>
          <a:xfrm>
            <a:off x="2875949" y="115953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C</a:t>
            </a:r>
            <a:endParaRPr lang="he-IL" sz="2800" dirty="0">
              <a:latin typeface="Assistant" pitchFamily="2" charset="-79"/>
              <a:cs typeface="Assistant" pitchFamily="2" charset="-79"/>
            </a:endParaRPr>
          </a:p>
        </p:txBody>
      </p:sp>
      <p:pic>
        <p:nvPicPr>
          <p:cNvPr id="36" name="Picture 2" descr="Man - Free people icons">
            <a:extLst>
              <a:ext uri="{FF2B5EF4-FFF2-40B4-BE49-F238E27FC236}">
                <a16:creationId xmlns:a16="http://schemas.microsoft.com/office/drawing/2014/main" id="{33D6056F-1B6A-DF71-FE8F-5B5D3D209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Man - Free people icons">
            <a:extLst>
              <a:ext uri="{FF2B5EF4-FFF2-40B4-BE49-F238E27FC236}">
                <a16:creationId xmlns:a16="http://schemas.microsoft.com/office/drawing/2014/main" id="{ACCD6CCB-E465-DAAF-1D6E-8B4CE191F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99" y="132332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4A10B3C-8069-B80E-F0A3-1CF31F2D814D}"/>
              </a:ext>
            </a:extLst>
          </p:cNvPr>
          <p:cNvSpPr txBox="1"/>
          <p:nvPr/>
        </p:nvSpPr>
        <p:spPr>
          <a:xfrm>
            <a:off x="1702215" y="74325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A</a:t>
            </a:r>
            <a:endParaRPr lang="he-IL" sz="2800" dirty="0">
              <a:latin typeface="Assistant" pitchFamily="2" charset="-79"/>
              <a:cs typeface="Assistant" pitchFamily="2" charset="-79"/>
            </a:endParaRPr>
          </a:p>
        </p:txBody>
      </p:sp>
      <p:sp>
        <p:nvSpPr>
          <p:cNvPr id="39" name="TextBox 38">
            <a:extLst>
              <a:ext uri="{FF2B5EF4-FFF2-40B4-BE49-F238E27FC236}">
                <a16:creationId xmlns:a16="http://schemas.microsoft.com/office/drawing/2014/main" id="{7AA3918E-8F79-B97B-AE19-E115A8BB34DD}"/>
              </a:ext>
            </a:extLst>
          </p:cNvPr>
          <p:cNvSpPr txBox="1"/>
          <p:nvPr/>
        </p:nvSpPr>
        <p:spPr>
          <a:xfrm>
            <a:off x="502336" y="126647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B</a:t>
            </a:r>
            <a:endParaRPr lang="he-IL" sz="2800" dirty="0">
              <a:latin typeface="Assistant" pitchFamily="2" charset="-79"/>
              <a:cs typeface="Assistant" pitchFamily="2" charset="-79"/>
            </a:endParaRPr>
          </a:p>
        </p:txBody>
      </p:sp>
    </p:spTree>
    <p:extLst>
      <p:ext uri="{BB962C8B-B14F-4D97-AF65-F5344CB8AC3E}">
        <p14:creationId xmlns:p14="http://schemas.microsoft.com/office/powerpoint/2010/main" val="221561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72351B-B0E1-A88F-D8AD-608B931D458E}"/>
              </a:ext>
            </a:extLst>
          </p:cNvPr>
          <p:cNvSpPr txBox="1"/>
          <p:nvPr/>
        </p:nvSpPr>
        <p:spPr>
          <a:xfrm>
            <a:off x="7817077" y="4685838"/>
            <a:ext cx="3111500" cy="506101"/>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Flight from NYC to Miami</a:t>
            </a:r>
            <a:endParaRPr lang="he-IL" sz="2000" b="1" dirty="0">
              <a:solidFill>
                <a:srgbClr val="0070C0"/>
              </a:solidFill>
              <a:latin typeface="Assistant" pitchFamily="2" charset="-79"/>
              <a:cs typeface="Assistant" pitchFamily="2" charset="-79"/>
            </a:endParaRPr>
          </a:p>
        </p:txBody>
      </p:sp>
      <p:pic>
        <p:nvPicPr>
          <p:cNvPr id="23" name="Picture 6" descr="Girl - Free people icons">
            <a:extLst>
              <a:ext uri="{FF2B5EF4-FFF2-40B4-BE49-F238E27FC236}">
                <a16:creationId xmlns:a16="http://schemas.microsoft.com/office/drawing/2014/main" id="{3292FBAC-4569-6AF0-2FBD-D57E888AB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753" y="1905000"/>
            <a:ext cx="26162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Man - Free people icons">
            <a:extLst>
              <a:ext uri="{FF2B5EF4-FFF2-40B4-BE49-F238E27FC236}">
                <a16:creationId xmlns:a16="http://schemas.microsoft.com/office/drawing/2014/main" id="{F646CF20-662A-3E03-9895-758C34AD3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527" y="1562100"/>
            <a:ext cx="2959100" cy="29591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Boy - Free people icons">
            <a:extLst>
              <a:ext uri="{FF2B5EF4-FFF2-40B4-BE49-F238E27FC236}">
                <a16:creationId xmlns:a16="http://schemas.microsoft.com/office/drawing/2014/main" id="{D2896F81-8B3C-CAA5-B287-7BCC1B7F8D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4627" y="2559050"/>
            <a:ext cx="2019300" cy="20193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22C271A-58C4-DA9D-2E67-F3334945218C}"/>
              </a:ext>
            </a:extLst>
          </p:cNvPr>
          <p:cNvSpPr txBox="1"/>
          <p:nvPr/>
        </p:nvSpPr>
        <p:spPr>
          <a:xfrm>
            <a:off x="7188427" y="800100"/>
            <a:ext cx="4368800" cy="523220"/>
          </a:xfrm>
          <a:prstGeom prst="rect">
            <a:avLst/>
          </a:prstGeom>
          <a:noFill/>
        </p:spPr>
        <p:txBody>
          <a:bodyPr wrap="square" rtlCol="1">
            <a:spAutoFit/>
          </a:bodyPr>
          <a:lstStyle/>
          <a:p>
            <a:pPr algn="ctr"/>
            <a:r>
              <a:rPr lang="en-US" sz="2800" dirty="0">
                <a:latin typeface="Assistant" pitchFamily="2" charset="-79"/>
                <a:cs typeface="Assistant" pitchFamily="2" charset="-79"/>
              </a:rPr>
              <a:t>Mike’s family</a:t>
            </a:r>
            <a:endParaRPr lang="he-IL" sz="2800" dirty="0">
              <a:latin typeface="Assistant" pitchFamily="2" charset="-79"/>
              <a:cs typeface="Assistant" pitchFamily="2" charset="-79"/>
            </a:endParaRPr>
          </a:p>
        </p:txBody>
      </p:sp>
      <p:sp>
        <p:nvSpPr>
          <p:cNvPr id="27" name="TextBox 26">
            <a:extLst>
              <a:ext uri="{FF2B5EF4-FFF2-40B4-BE49-F238E27FC236}">
                <a16:creationId xmlns:a16="http://schemas.microsoft.com/office/drawing/2014/main" id="{7D3A818A-D0B9-67CA-012B-55C127377400}"/>
              </a:ext>
            </a:extLst>
          </p:cNvPr>
          <p:cNvSpPr txBox="1"/>
          <p:nvPr/>
        </p:nvSpPr>
        <p:spPr>
          <a:xfrm>
            <a:off x="1292650" y="4568834"/>
            <a:ext cx="3111500" cy="967765"/>
          </a:xfrm>
          <a:prstGeom prst="rect">
            <a:avLst/>
          </a:prstGeom>
          <a:noFill/>
        </p:spPr>
        <p:txBody>
          <a:bodyPr wrap="square" rtlCol="1">
            <a:spAutoFit/>
          </a:bodyPr>
          <a:lstStyle/>
          <a:p>
            <a:pPr algn="ctr">
              <a:lnSpc>
                <a:spcPct val="150000"/>
              </a:lnSpc>
            </a:pPr>
            <a:r>
              <a:rPr lang="en-US" sz="2000" b="1" dirty="0">
                <a:solidFill>
                  <a:srgbClr val="0070C0"/>
                </a:solidFill>
                <a:latin typeface="Assistant" pitchFamily="2" charset="-79"/>
                <a:cs typeface="Assistant" pitchFamily="2" charset="-79"/>
              </a:rPr>
              <a:t>Mileage for a free flight from NYC to Miami</a:t>
            </a:r>
            <a:endParaRPr lang="he-IL" sz="2000" b="1" dirty="0">
              <a:solidFill>
                <a:srgbClr val="0070C0"/>
              </a:solidFill>
              <a:latin typeface="Assistant" pitchFamily="2" charset="-79"/>
              <a:cs typeface="Assistant" pitchFamily="2" charset="-79"/>
            </a:endParaRPr>
          </a:p>
        </p:txBody>
      </p:sp>
      <p:pic>
        <p:nvPicPr>
          <p:cNvPr id="28" name="Picture 2" descr="Man - Free people icons">
            <a:extLst>
              <a:ext uri="{FF2B5EF4-FFF2-40B4-BE49-F238E27FC236}">
                <a16:creationId xmlns:a16="http://schemas.microsoft.com/office/drawing/2014/main" id="{1607DC52-00B6-3F8A-A4A9-B06F4A3C7B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96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11F332E-EE12-1638-F33F-626C07E1AEE8}"/>
              </a:ext>
            </a:extLst>
          </p:cNvPr>
          <p:cNvSpPr txBox="1"/>
          <p:nvPr/>
        </p:nvSpPr>
        <p:spPr>
          <a:xfrm>
            <a:off x="2875949" y="115953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C</a:t>
            </a:r>
            <a:endParaRPr lang="he-IL" sz="2800" dirty="0">
              <a:latin typeface="Assistant" pitchFamily="2" charset="-79"/>
              <a:cs typeface="Assistant" pitchFamily="2" charset="-79"/>
            </a:endParaRPr>
          </a:p>
        </p:txBody>
      </p:sp>
      <p:pic>
        <p:nvPicPr>
          <p:cNvPr id="30" name="Picture 2" descr="Man - Free people icons">
            <a:extLst>
              <a:ext uri="{FF2B5EF4-FFF2-40B4-BE49-F238E27FC236}">
                <a16:creationId xmlns:a16="http://schemas.microsoft.com/office/drawing/2014/main" id="{DB5D5AE5-52BC-BA63-BD07-2F64F8C3E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1714500"/>
            <a:ext cx="28067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Man - Free people icons">
            <a:extLst>
              <a:ext uri="{FF2B5EF4-FFF2-40B4-BE49-F238E27FC236}">
                <a16:creationId xmlns:a16="http://schemas.microsoft.com/office/drawing/2014/main" id="{DB7C8900-A0CC-B5C6-EE0E-5BF0C7BB2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2599" y="1323320"/>
            <a:ext cx="2806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4D7697F5-25D0-E3AB-A0A7-720A9E2A174B}"/>
              </a:ext>
            </a:extLst>
          </p:cNvPr>
          <p:cNvSpPr txBox="1"/>
          <p:nvPr/>
        </p:nvSpPr>
        <p:spPr>
          <a:xfrm>
            <a:off x="1702215" y="74325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A</a:t>
            </a:r>
            <a:endParaRPr lang="he-IL" sz="2800" dirty="0">
              <a:latin typeface="Assistant" pitchFamily="2" charset="-79"/>
              <a:cs typeface="Assistant" pitchFamily="2" charset="-79"/>
            </a:endParaRPr>
          </a:p>
        </p:txBody>
      </p:sp>
      <p:sp>
        <p:nvSpPr>
          <p:cNvPr id="35" name="TextBox 34">
            <a:extLst>
              <a:ext uri="{FF2B5EF4-FFF2-40B4-BE49-F238E27FC236}">
                <a16:creationId xmlns:a16="http://schemas.microsoft.com/office/drawing/2014/main" id="{002D8915-4178-761A-A383-A9D6FA207CA1}"/>
              </a:ext>
            </a:extLst>
          </p:cNvPr>
          <p:cNvSpPr txBox="1"/>
          <p:nvPr/>
        </p:nvSpPr>
        <p:spPr>
          <a:xfrm>
            <a:off x="502336" y="1266475"/>
            <a:ext cx="2347468" cy="523220"/>
          </a:xfrm>
          <a:prstGeom prst="rect">
            <a:avLst/>
          </a:prstGeom>
          <a:noFill/>
        </p:spPr>
        <p:txBody>
          <a:bodyPr wrap="square" rtlCol="1">
            <a:spAutoFit/>
          </a:bodyPr>
          <a:lstStyle/>
          <a:p>
            <a:pPr algn="ctr"/>
            <a:r>
              <a:rPr lang="en-US" sz="2800" dirty="0">
                <a:latin typeface="Assistant" pitchFamily="2" charset="-79"/>
                <a:cs typeface="Assistant" pitchFamily="2" charset="-79"/>
              </a:rPr>
              <a:t>John B</a:t>
            </a:r>
            <a:endParaRPr lang="he-IL" sz="2800" dirty="0">
              <a:latin typeface="Assistant" pitchFamily="2" charset="-79"/>
              <a:cs typeface="Assistant" pitchFamily="2" charset="-79"/>
            </a:endParaRPr>
          </a:p>
        </p:txBody>
      </p:sp>
    </p:spTree>
    <p:extLst>
      <p:ext uri="{BB962C8B-B14F-4D97-AF65-F5344CB8AC3E}">
        <p14:creationId xmlns:p14="http://schemas.microsoft.com/office/powerpoint/2010/main" val="151083371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7544</TotalTime>
  <Words>1293</Words>
  <Application>Microsoft Office PowerPoint</Application>
  <PresentationFormat>Widescreen</PresentationFormat>
  <Paragraphs>108</Paragraphs>
  <Slides>19</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Assistant</vt:lpstr>
      <vt:lpstr>Office Theme</vt:lpstr>
      <vt:lpstr>PowerPoint Presentation</vt:lpstr>
      <vt:lpstr>PowerPoint Presentation</vt:lpstr>
      <vt:lpstr>PowerPoint Presentation</vt:lpstr>
      <vt:lpstr>PowerPoint Presentation</vt:lpstr>
      <vt:lpstr>Of US residents hold at least one credit card (3 in average).</vt:lpstr>
      <vt:lpstr>PowerPoint Presentation</vt:lpstr>
      <vt:lpstr>PowerPoint Presentation</vt:lpstr>
      <vt:lpstr>PowerPoint Presentation</vt:lpstr>
      <vt:lpstr>PowerPoint Presentation</vt:lpstr>
      <vt:lpstr>PowerPoint Presentation</vt:lpstr>
      <vt:lpstr>PowerPoint Presentation</vt:lpstr>
      <vt:lpstr>Meet BenfiTrade</vt:lpstr>
      <vt:lpstr>PowerPoint Presentation</vt:lpstr>
      <vt:lpstr>PowerPoint Presentation</vt:lpstr>
      <vt:lpstr>Total Available Market</vt:lpstr>
      <vt:lpstr>PowerPoint Presentation</vt:lpstr>
      <vt:lpstr>PowerPoint Presentation</vt:lpstr>
      <vt:lpstr>PowerPoint Presentation</vt:lpstr>
      <vt:lpstr>How does it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Haim Kopans</dc:creator>
  <cp:lastModifiedBy>Yuval Ofek</cp:lastModifiedBy>
  <cp:revision>5</cp:revision>
  <dcterms:created xsi:type="dcterms:W3CDTF">2023-03-25T13:14:37Z</dcterms:created>
  <dcterms:modified xsi:type="dcterms:W3CDTF">2024-08-10T19:48:53Z</dcterms:modified>
</cp:coreProperties>
</file>